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b6d7437a56_1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b6d7437a56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6d7437a56_1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6d7437a56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684e4c0d2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684e4c0d2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684e4c0d2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684e4c0d2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b6d7437a56_1_5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b6d7437a56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b6d7437a56_1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b6d7437a5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8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sz="1600">
                <a:solidFill>
                  <a:schemeClr val="dk1"/>
                </a:solidFill>
                <a:latin typeface="Lato"/>
                <a:ea typeface="Lato"/>
                <a:cs typeface="Lato"/>
                <a:sym typeface="Lato"/>
              </a:rPr>
              <a:t>Notable Features: </a:t>
            </a:r>
            <a:endParaRPr sz="1600">
              <a:solidFill>
                <a:schemeClr val="dk1"/>
              </a:solidFill>
              <a:latin typeface="Lato"/>
              <a:ea typeface="Lato"/>
              <a:cs typeface="Lato"/>
              <a:sym typeface="Lato"/>
            </a:endParaRPr>
          </a:p>
          <a:p>
            <a:pPr indent="-330200" lvl="0" marL="4572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Significant hike in rent rate {2015}</a:t>
            </a:r>
            <a:endParaRPr sz="1600">
              <a:solidFill>
                <a:schemeClr val="dk1"/>
              </a:solidFill>
              <a:latin typeface="Lato"/>
              <a:ea typeface="Lato"/>
              <a:cs typeface="Lato"/>
              <a:sym typeface="Lato"/>
            </a:endParaRPr>
          </a:p>
          <a:p>
            <a:pPr indent="-330200" lvl="0" marL="4572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More rapid rate increase</a:t>
            </a:r>
            <a:endParaRPr sz="1600">
              <a:solidFill>
                <a:schemeClr val="dk1"/>
              </a:solidFill>
              <a:latin typeface="Lato"/>
              <a:ea typeface="Lato"/>
              <a:cs typeface="Lato"/>
              <a:sym typeface="Lato"/>
            </a:endParaRPr>
          </a:p>
          <a:p>
            <a:pPr indent="-330200" lvl="0" marL="4572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Much greater rate difference {2011 vs 2023}</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b6d7437a56_1_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b6d7437a56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b6d7437a56_1_6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b6d7437a56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6d7437a56_1_7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6d7437a56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b6d7437a56_1_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b6d7437a56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b6d7437a56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b6d7437a56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b782c75a7d_8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b782c75a7d_8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b782c75a7d_8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b782c75a7d_8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b782c75a7d_8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b782c75a7d_8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b782c75a7d_8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b782c75a7d_8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782c75a7d_8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782c75a7d_8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782c75a7d_6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782c75a7d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hyperlink" Target="http://www.census.gov/acs/www/" TargetMode="External"/><Relationship Id="rId4" Type="http://schemas.openxmlformats.org/officeDocument/2006/relationships/hyperlink" Target="https://vitalstats.michigan.gov/osr/chi/births14/frameBxChar.html" TargetMode="External"/><Relationship Id="rId5" Type="http://schemas.openxmlformats.org/officeDocument/2006/relationships/hyperlink" Target="https://mihousingdata.org/data_portal" TargetMode="External"/><Relationship Id="rId6" Type="http://schemas.openxmlformats.org/officeDocument/2006/relationships/hyperlink" Target="https://dev.hra-dashtest.com/report/64fb7b32350fb3dad490b8e9/26081/home#64b5586cef3e47398d8867c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3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A Data Analysis On The Impact of Gentrification</a:t>
            </a:r>
            <a:endParaRPr sz="3400"/>
          </a:p>
        </p:txBody>
      </p:sp>
      <p:sp>
        <p:nvSpPr>
          <p:cNvPr id="73" name="Google Shape;73;p13"/>
          <p:cNvSpPr txBox="1"/>
          <p:nvPr>
            <p:ph idx="1" type="subTitle"/>
          </p:nvPr>
        </p:nvSpPr>
        <p:spPr>
          <a:xfrm>
            <a:off x="2390275" y="4276000"/>
            <a:ext cx="6614400" cy="50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t>Sam DeWitt, Deiva Ganabathy, Tasha Peeples, Sara Simons, Jonathan Yang</a:t>
            </a:r>
            <a:endParaRPr b="1" sz="1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pic>
        <p:nvPicPr>
          <p:cNvPr id="128" name="Google Shape;128;p22"/>
          <p:cNvPicPr preferRelativeResize="0"/>
          <p:nvPr/>
        </p:nvPicPr>
        <p:blipFill rotWithShape="1">
          <a:blip r:embed="rId3">
            <a:alphaModFix/>
          </a:blip>
          <a:srcRect b="17740" l="26681" r="21123" t="32116"/>
          <a:stretch/>
        </p:blipFill>
        <p:spPr>
          <a:xfrm>
            <a:off x="1175750" y="1296875"/>
            <a:ext cx="6792499" cy="3670650"/>
          </a:xfrm>
          <a:prstGeom prst="rect">
            <a:avLst/>
          </a:prstGeom>
          <a:noFill/>
          <a:ln>
            <a:noFill/>
          </a:ln>
          <a:effectLst>
            <a:outerShdw blurRad="57150" rotWithShape="0" algn="bl" dir="7200000" dist="114300">
              <a:srgbClr val="000000">
                <a:alpha val="50000"/>
              </a:srgbClr>
            </a:outerShdw>
          </a:effectLst>
        </p:spPr>
      </p:pic>
      <p:sp>
        <p:nvSpPr>
          <p:cNvPr id="129" name="Google Shape;129;p22"/>
          <p:cNvSpPr txBox="1"/>
          <p:nvPr>
            <p:ph idx="1" type="subTitle"/>
          </p:nvPr>
        </p:nvSpPr>
        <p:spPr>
          <a:xfrm>
            <a:off x="703375" y="-159600"/>
            <a:ext cx="7817700" cy="1837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Infant Mortality</a:t>
            </a:r>
            <a:endParaRPr b="1" sz="3000">
              <a:solidFill>
                <a:schemeClr val="lt1"/>
              </a:solidFill>
            </a:endParaRPr>
          </a:p>
          <a:p>
            <a:pPr indent="0" lvl="0" marL="0" rtl="0" algn="ctr">
              <a:lnSpc>
                <a:spcPct val="100000"/>
              </a:lnSpc>
              <a:spcBef>
                <a:spcPts val="0"/>
              </a:spcBef>
              <a:spcAft>
                <a:spcPts val="0"/>
              </a:spcAft>
              <a:buNone/>
            </a:pPr>
            <a:r>
              <a:rPr lang="en" sz="1800"/>
              <a:t>Question: Is there a correlation between increased gentrification and infant mortality rates?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3" name="Shape 133"/>
        <p:cNvGrpSpPr/>
        <p:nvPr/>
      </p:nvGrpSpPr>
      <p:grpSpPr>
        <a:xfrm>
          <a:off x="0" y="0"/>
          <a:ext cx="0" cy="0"/>
          <a:chOff x="0" y="0"/>
          <a:chExt cx="0" cy="0"/>
        </a:xfrm>
      </p:grpSpPr>
      <p:pic>
        <p:nvPicPr>
          <p:cNvPr id="134" name="Google Shape;134;p23"/>
          <p:cNvPicPr preferRelativeResize="0"/>
          <p:nvPr/>
        </p:nvPicPr>
        <p:blipFill rotWithShape="1">
          <a:blip r:embed="rId3">
            <a:alphaModFix/>
          </a:blip>
          <a:srcRect b="16526" l="27404" r="43187" t="39742"/>
          <a:stretch/>
        </p:blipFill>
        <p:spPr>
          <a:xfrm>
            <a:off x="192825" y="986600"/>
            <a:ext cx="4338552" cy="3962274"/>
          </a:xfrm>
          <a:prstGeom prst="rect">
            <a:avLst/>
          </a:prstGeom>
          <a:noFill/>
          <a:ln>
            <a:noFill/>
          </a:ln>
          <a:effectLst>
            <a:outerShdw blurRad="57150" rotWithShape="0" algn="bl" dir="7800000" dist="114300">
              <a:srgbClr val="000000">
                <a:alpha val="50000"/>
              </a:srgbClr>
            </a:outerShdw>
          </a:effectLst>
        </p:spPr>
      </p:pic>
      <p:sp>
        <p:nvSpPr>
          <p:cNvPr id="135" name="Google Shape;135;p23"/>
          <p:cNvSpPr txBox="1"/>
          <p:nvPr>
            <p:ph idx="1" type="subTitle"/>
          </p:nvPr>
        </p:nvSpPr>
        <p:spPr>
          <a:xfrm>
            <a:off x="703375" y="0"/>
            <a:ext cx="7817700" cy="1133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Infant Mortality</a:t>
            </a:r>
            <a:endParaRPr b="1" sz="3000">
              <a:solidFill>
                <a:schemeClr val="lt1"/>
              </a:solidFill>
            </a:endParaRPr>
          </a:p>
          <a:p>
            <a:pPr indent="0" lvl="0" marL="0" rtl="0" algn="ctr">
              <a:lnSpc>
                <a:spcPct val="100000"/>
              </a:lnSpc>
              <a:spcBef>
                <a:spcPts val="0"/>
              </a:spcBef>
              <a:spcAft>
                <a:spcPts val="0"/>
              </a:spcAft>
              <a:buNone/>
            </a:pPr>
            <a:r>
              <a:t/>
            </a:r>
            <a:endParaRPr sz="1800"/>
          </a:p>
        </p:txBody>
      </p:sp>
      <p:sp>
        <p:nvSpPr>
          <p:cNvPr id="136" name="Google Shape;136;p23"/>
          <p:cNvSpPr txBox="1"/>
          <p:nvPr/>
        </p:nvSpPr>
        <p:spPr>
          <a:xfrm>
            <a:off x="4874800" y="1278750"/>
            <a:ext cx="37329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Lato"/>
                <a:ea typeface="Lato"/>
                <a:cs typeface="Lato"/>
                <a:sym typeface="Lato"/>
              </a:rPr>
              <a:t>Question: Is there a correlation between increased gentrification and infant mortality rates?</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Answer: Infant mortality is influenced by many factors. However, highly gentrified areas have lower infant mortality rates.</a:t>
            </a:r>
            <a:endParaRPr sz="1800">
              <a:solidFill>
                <a:schemeClr val="dk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511125" y="103950"/>
            <a:ext cx="8748300" cy="83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000">
                <a:latin typeface="Lato"/>
                <a:ea typeface="Lato"/>
                <a:cs typeface="Lato"/>
                <a:sym typeface="Lato"/>
              </a:rPr>
              <a:t>Gentrification: Poverty </a:t>
            </a:r>
            <a:r>
              <a:rPr lang="en" sz="3000">
                <a:solidFill>
                  <a:schemeClr val="lt1"/>
                </a:solidFill>
                <a:latin typeface="Lato"/>
                <a:ea typeface="Lato"/>
                <a:cs typeface="Lato"/>
                <a:sym typeface="Lato"/>
              </a:rPr>
              <a:t>Vs  Infant mortality</a:t>
            </a:r>
            <a:endParaRPr/>
          </a:p>
        </p:txBody>
      </p:sp>
      <p:pic>
        <p:nvPicPr>
          <p:cNvPr id="142" name="Google Shape;142;p24"/>
          <p:cNvPicPr preferRelativeResize="0"/>
          <p:nvPr/>
        </p:nvPicPr>
        <p:blipFill>
          <a:blip r:embed="rId3">
            <a:alphaModFix/>
          </a:blip>
          <a:stretch>
            <a:fillRect/>
          </a:stretch>
        </p:blipFill>
        <p:spPr>
          <a:xfrm>
            <a:off x="408310" y="1746250"/>
            <a:ext cx="3922615" cy="3247951"/>
          </a:xfrm>
          <a:prstGeom prst="rect">
            <a:avLst/>
          </a:prstGeom>
          <a:noFill/>
          <a:ln>
            <a:noFill/>
          </a:ln>
          <a:effectLst>
            <a:outerShdw blurRad="57150" rotWithShape="0" algn="bl" dir="8400000" dist="114300">
              <a:srgbClr val="000000">
                <a:alpha val="50000"/>
              </a:srgbClr>
            </a:outerShdw>
          </a:effectLst>
        </p:spPr>
      </p:pic>
      <p:pic>
        <p:nvPicPr>
          <p:cNvPr id="143" name="Google Shape;143;p24"/>
          <p:cNvPicPr preferRelativeResize="0"/>
          <p:nvPr/>
        </p:nvPicPr>
        <p:blipFill>
          <a:blip r:embed="rId4">
            <a:alphaModFix/>
          </a:blip>
          <a:stretch>
            <a:fillRect/>
          </a:stretch>
        </p:blipFill>
        <p:spPr>
          <a:xfrm>
            <a:off x="4712800" y="1670038"/>
            <a:ext cx="4230224" cy="3323750"/>
          </a:xfrm>
          <a:prstGeom prst="rect">
            <a:avLst/>
          </a:prstGeom>
          <a:noFill/>
          <a:ln>
            <a:noFill/>
          </a:ln>
          <a:effectLst>
            <a:outerShdw blurRad="485775" rotWithShape="0" algn="bl" dir="5400000" dist="114300">
              <a:srgbClr val="000000">
                <a:alpha val="50000"/>
              </a:srgbClr>
            </a:outerShdw>
          </a:effectLst>
        </p:spPr>
      </p:pic>
      <p:sp>
        <p:nvSpPr>
          <p:cNvPr id="144" name="Google Shape;144;p24"/>
          <p:cNvSpPr txBox="1"/>
          <p:nvPr/>
        </p:nvSpPr>
        <p:spPr>
          <a:xfrm>
            <a:off x="53925" y="945650"/>
            <a:ext cx="9001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Lato"/>
                <a:ea typeface="Lato"/>
                <a:cs typeface="Lato"/>
                <a:sym typeface="Lato"/>
              </a:rPr>
              <a:t>The influence of gentrification over poverty has a positive correlation with the infant mortality rate.</a:t>
            </a:r>
            <a:endParaRPr sz="12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1238500" y="224250"/>
            <a:ext cx="8327100" cy="65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    </a:t>
            </a:r>
            <a:r>
              <a:rPr lang="en" sz="3000"/>
              <a:t>Gentrification &amp;</a:t>
            </a:r>
            <a:r>
              <a:rPr lang="en" sz="3000">
                <a:solidFill>
                  <a:schemeClr val="lt1"/>
                </a:solidFill>
              </a:rPr>
              <a:t> Poverty rate</a:t>
            </a:r>
            <a:endParaRPr sz="3000">
              <a:solidFill>
                <a:schemeClr val="lt1"/>
              </a:solidFill>
            </a:endParaRPr>
          </a:p>
        </p:txBody>
      </p:sp>
      <p:sp>
        <p:nvSpPr>
          <p:cNvPr id="150" name="Google Shape;150;p25"/>
          <p:cNvSpPr txBox="1"/>
          <p:nvPr>
            <p:ph idx="1" type="subTitle"/>
          </p:nvPr>
        </p:nvSpPr>
        <p:spPr>
          <a:xfrm>
            <a:off x="160225" y="3797996"/>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endParaRPr/>
          </a:p>
          <a:p>
            <a:pPr indent="0" lvl="0" marL="0" rtl="0" algn="ctr">
              <a:spcBef>
                <a:spcPts val="0"/>
              </a:spcBef>
              <a:spcAft>
                <a:spcPts val="0"/>
              </a:spcAft>
              <a:buNone/>
            </a:pPr>
            <a:r>
              <a:t/>
            </a:r>
            <a:endParaRPr/>
          </a:p>
        </p:txBody>
      </p:sp>
      <p:sp>
        <p:nvSpPr>
          <p:cNvPr id="151" name="Google Shape;151;p2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5"/>
          <p:cNvPicPr preferRelativeResize="0"/>
          <p:nvPr/>
        </p:nvPicPr>
        <p:blipFill>
          <a:blip r:embed="rId3">
            <a:alphaModFix/>
          </a:blip>
          <a:stretch>
            <a:fillRect/>
          </a:stretch>
        </p:blipFill>
        <p:spPr>
          <a:xfrm>
            <a:off x="4939502" y="949775"/>
            <a:ext cx="3422748" cy="3695100"/>
          </a:xfrm>
          <a:prstGeom prst="rect">
            <a:avLst/>
          </a:prstGeom>
          <a:noFill/>
          <a:ln>
            <a:noFill/>
          </a:ln>
          <a:effectLst>
            <a:outerShdw blurRad="57150" rotWithShape="0" algn="bl" dir="7200000" dist="114300">
              <a:srgbClr val="000000">
                <a:alpha val="50000"/>
              </a:srgbClr>
            </a:outerShdw>
          </a:effectLst>
        </p:spPr>
      </p:pic>
      <p:pic>
        <p:nvPicPr>
          <p:cNvPr id="153" name="Google Shape;153;p25"/>
          <p:cNvPicPr preferRelativeResize="0"/>
          <p:nvPr/>
        </p:nvPicPr>
        <p:blipFill>
          <a:blip r:embed="rId4">
            <a:alphaModFix/>
          </a:blip>
          <a:stretch>
            <a:fillRect/>
          </a:stretch>
        </p:blipFill>
        <p:spPr>
          <a:xfrm>
            <a:off x="160213" y="2357750"/>
            <a:ext cx="4486977" cy="2241925"/>
          </a:xfrm>
          <a:prstGeom prst="rect">
            <a:avLst/>
          </a:prstGeom>
          <a:noFill/>
          <a:ln>
            <a:noFill/>
          </a:ln>
          <a:effectLst>
            <a:outerShdw blurRad="57150" rotWithShape="0" algn="bl" dir="6600000" dist="114300">
              <a:srgbClr val="000000">
                <a:alpha val="50000"/>
              </a:srgbClr>
            </a:outerShdw>
          </a:effectLst>
        </p:spPr>
      </p:pic>
      <p:sp>
        <p:nvSpPr>
          <p:cNvPr id="154" name="Google Shape;154;p25"/>
          <p:cNvSpPr txBox="1"/>
          <p:nvPr/>
        </p:nvSpPr>
        <p:spPr>
          <a:xfrm>
            <a:off x="160225" y="1033650"/>
            <a:ext cx="44115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Lato"/>
                <a:ea typeface="Lato"/>
                <a:cs typeface="Lato"/>
                <a:sym typeface="Lato"/>
              </a:rPr>
              <a:t>Question: Is there a correlation between increased gentrification and poverty rate?</a:t>
            </a:r>
            <a:endParaRPr sz="1700">
              <a:solidFill>
                <a:schemeClr val="dk2"/>
              </a:solidFill>
              <a:latin typeface="Lato"/>
              <a:ea typeface="Lato"/>
              <a:cs typeface="Lato"/>
              <a:sym typeface="Lato"/>
            </a:endParaRPr>
          </a:p>
          <a:p>
            <a:pPr indent="0" lvl="0" marL="0" rtl="0" algn="l">
              <a:spcBef>
                <a:spcPts val="0"/>
              </a:spcBef>
              <a:spcAft>
                <a:spcPts val="0"/>
              </a:spcAft>
              <a:buNone/>
            </a:pPr>
            <a:r>
              <a:t/>
            </a:r>
            <a:endParaRPr sz="1700">
              <a:solidFill>
                <a:schemeClr val="dk2"/>
              </a:solidFill>
              <a:latin typeface="Lato"/>
              <a:ea typeface="Lato"/>
              <a:cs typeface="Lato"/>
              <a:sym typeface="Lato"/>
            </a:endParaRPr>
          </a:p>
          <a:p>
            <a:pPr indent="0" lvl="0" marL="0" rtl="0" algn="l">
              <a:spcBef>
                <a:spcPts val="0"/>
              </a:spcBef>
              <a:spcAft>
                <a:spcPts val="0"/>
              </a:spcAft>
              <a:buNone/>
            </a:pPr>
            <a:r>
              <a:rPr lang="en" sz="1700">
                <a:solidFill>
                  <a:schemeClr val="dk2"/>
                </a:solidFill>
                <a:latin typeface="Lato"/>
                <a:ea typeface="Lato"/>
                <a:cs typeface="Lato"/>
                <a:sym typeface="Lato"/>
              </a:rPr>
              <a:t>Answer: Yes. </a:t>
            </a: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8" name="Shape 158"/>
        <p:cNvGrpSpPr/>
        <p:nvPr/>
      </p:nvGrpSpPr>
      <p:grpSpPr>
        <a:xfrm>
          <a:off x="0" y="0"/>
          <a:ext cx="0" cy="0"/>
          <a:chOff x="0" y="0"/>
          <a:chExt cx="0" cy="0"/>
        </a:xfrm>
      </p:grpSpPr>
      <p:sp>
        <p:nvSpPr>
          <p:cNvPr id="159" name="Google Shape;159;p26"/>
          <p:cNvSpPr txBox="1"/>
          <p:nvPr>
            <p:ph idx="1" type="subTitle"/>
          </p:nvPr>
        </p:nvSpPr>
        <p:spPr>
          <a:xfrm>
            <a:off x="913350" y="340275"/>
            <a:ext cx="7707900" cy="921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Average Rent Rate</a:t>
            </a:r>
            <a:endParaRPr sz="1800"/>
          </a:p>
        </p:txBody>
      </p:sp>
      <p:pic>
        <p:nvPicPr>
          <p:cNvPr id="160" name="Google Shape;160;p26"/>
          <p:cNvPicPr preferRelativeResize="0"/>
          <p:nvPr/>
        </p:nvPicPr>
        <p:blipFill rotWithShape="1">
          <a:blip r:embed="rId3">
            <a:alphaModFix/>
          </a:blip>
          <a:srcRect b="36862" l="27192" r="21404" t="48338"/>
          <a:stretch/>
        </p:blipFill>
        <p:spPr>
          <a:xfrm>
            <a:off x="288325" y="2138200"/>
            <a:ext cx="8649499" cy="1400900"/>
          </a:xfrm>
          <a:prstGeom prst="rect">
            <a:avLst/>
          </a:prstGeom>
          <a:noFill/>
          <a:ln>
            <a:noFill/>
          </a:ln>
          <a:effectLst>
            <a:outerShdw blurRad="57150" rotWithShape="0" algn="bl" dir="8400000" dist="114300">
              <a:srgbClr val="000000">
                <a:alpha val="50000"/>
              </a:srgbClr>
            </a:outerShdw>
          </a:effectLst>
        </p:spPr>
      </p:pic>
      <p:sp>
        <p:nvSpPr>
          <p:cNvPr id="161" name="Google Shape;161;p26"/>
          <p:cNvSpPr txBox="1"/>
          <p:nvPr/>
        </p:nvSpPr>
        <p:spPr>
          <a:xfrm>
            <a:off x="-221375" y="1322350"/>
            <a:ext cx="4828200" cy="738900"/>
          </a:xfrm>
          <a:prstGeom prst="rect">
            <a:avLst/>
          </a:prstGeom>
          <a:noFill/>
          <a:ln>
            <a:noFill/>
          </a:ln>
        </p:spPr>
        <p:txBody>
          <a:bodyPr anchorCtr="0" anchor="ctr" bIns="91425" lIns="91425" spcFirstLastPara="1" rIns="91425" wrap="square" tIns="91425">
            <a:spAutoFit/>
          </a:bodyPr>
          <a:lstStyle/>
          <a:p>
            <a:pPr indent="457200" lvl="0" marL="0" rtl="0" algn="ctr">
              <a:spcBef>
                <a:spcPts val="0"/>
              </a:spcBef>
              <a:spcAft>
                <a:spcPts val="0"/>
              </a:spcAft>
              <a:buClr>
                <a:schemeClr val="dk2"/>
              </a:buClr>
              <a:buSzPts val="1100"/>
              <a:buFont typeface="Arial"/>
              <a:buNone/>
            </a:pPr>
            <a:r>
              <a:rPr lang="en" sz="1800">
                <a:solidFill>
                  <a:schemeClr val="dk2"/>
                </a:solidFill>
                <a:latin typeface="Lato"/>
                <a:ea typeface="Lato"/>
                <a:cs typeface="Lato"/>
                <a:sym typeface="Lato"/>
              </a:rPr>
              <a:t>Question: Is there a correlation between increased gentrification and the rent rate?</a:t>
            </a:r>
            <a:endParaRPr sz="1800">
              <a:solidFill>
                <a:schemeClr val="dk2"/>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b="17409" l="27033" r="41236" t="39000"/>
          <a:stretch/>
        </p:blipFill>
        <p:spPr>
          <a:xfrm>
            <a:off x="467100" y="1121000"/>
            <a:ext cx="4795973" cy="3706001"/>
          </a:xfrm>
          <a:prstGeom prst="rect">
            <a:avLst/>
          </a:prstGeom>
          <a:noFill/>
          <a:ln>
            <a:noFill/>
          </a:ln>
          <a:effectLst>
            <a:outerShdw blurRad="57150" rotWithShape="0" algn="bl" dir="7200000" dist="114300">
              <a:srgbClr val="000000">
                <a:alpha val="50000"/>
              </a:srgbClr>
            </a:outerShdw>
          </a:effectLst>
        </p:spPr>
      </p:pic>
      <p:sp>
        <p:nvSpPr>
          <p:cNvPr id="167" name="Google Shape;167;p27"/>
          <p:cNvSpPr txBox="1"/>
          <p:nvPr>
            <p:ph idx="1" type="subTitle"/>
          </p:nvPr>
        </p:nvSpPr>
        <p:spPr>
          <a:xfrm>
            <a:off x="408600" y="-235800"/>
            <a:ext cx="8789400" cy="1437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Average Rent Rate</a:t>
            </a:r>
            <a:endParaRPr sz="1800"/>
          </a:p>
        </p:txBody>
      </p:sp>
      <p:sp>
        <p:nvSpPr>
          <p:cNvPr id="168" name="Google Shape;168;p27"/>
          <p:cNvSpPr txBox="1"/>
          <p:nvPr/>
        </p:nvSpPr>
        <p:spPr>
          <a:xfrm>
            <a:off x="5663700" y="1172300"/>
            <a:ext cx="3348300" cy="20934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Lato"/>
                <a:ea typeface="Lato"/>
                <a:cs typeface="Lato"/>
                <a:sym typeface="Lato"/>
              </a:rPr>
              <a:t>Question</a:t>
            </a:r>
            <a:r>
              <a:rPr lang="en" sz="1800">
                <a:solidFill>
                  <a:schemeClr val="dk2"/>
                </a:solidFill>
                <a:latin typeface="Lato"/>
                <a:ea typeface="Lato"/>
                <a:cs typeface="Lato"/>
                <a:sym typeface="Lato"/>
              </a:rPr>
              <a:t>: Is there a correlation between increased gentrification and the rent rate?</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Answer: Yes!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600">
              <a:solidFill>
                <a:schemeClr val="dk2"/>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2" name="Shape 172"/>
        <p:cNvGrpSpPr/>
        <p:nvPr/>
      </p:nvGrpSpPr>
      <p:grpSpPr>
        <a:xfrm>
          <a:off x="0" y="0"/>
          <a:ext cx="0" cy="0"/>
          <a:chOff x="0" y="0"/>
          <a:chExt cx="0" cy="0"/>
        </a:xfrm>
      </p:grpSpPr>
      <p:sp>
        <p:nvSpPr>
          <p:cNvPr id="173" name="Google Shape;173;p28"/>
          <p:cNvSpPr txBox="1"/>
          <p:nvPr>
            <p:ph idx="1" type="subTitle"/>
          </p:nvPr>
        </p:nvSpPr>
        <p:spPr>
          <a:xfrm>
            <a:off x="1232675" y="-159600"/>
            <a:ext cx="7848000" cy="1806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b="1" sz="3000">
              <a:solidFill>
                <a:schemeClr val="dk1"/>
              </a:solidFill>
            </a:endParaRPr>
          </a:p>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 Broadband Availability</a:t>
            </a:r>
            <a:endParaRPr b="1" sz="3000">
              <a:solidFill>
                <a:schemeClr val="lt1"/>
              </a:solidFill>
            </a:endParaRPr>
          </a:p>
          <a:p>
            <a:pPr indent="0" lvl="0" marL="0" rtl="0" algn="l">
              <a:lnSpc>
                <a:spcPct val="100000"/>
              </a:lnSpc>
              <a:spcBef>
                <a:spcPts val="0"/>
              </a:spcBef>
              <a:spcAft>
                <a:spcPts val="0"/>
              </a:spcAft>
              <a:buNone/>
            </a:pPr>
            <a:r>
              <a:t/>
            </a:r>
            <a:endParaRPr b="1" sz="3000">
              <a:solidFill>
                <a:schemeClr val="lt1"/>
              </a:solidFill>
            </a:endParaRPr>
          </a:p>
          <a:p>
            <a:pPr indent="0" lvl="0" marL="0" rtl="0" algn="ctr">
              <a:lnSpc>
                <a:spcPct val="100000"/>
              </a:lnSpc>
              <a:spcBef>
                <a:spcPts val="0"/>
              </a:spcBef>
              <a:spcAft>
                <a:spcPts val="0"/>
              </a:spcAft>
              <a:buNone/>
            </a:pPr>
            <a:r>
              <a:t/>
            </a:r>
            <a:endParaRPr sz="1800"/>
          </a:p>
        </p:txBody>
      </p:sp>
      <p:sp>
        <p:nvSpPr>
          <p:cNvPr id="174" name="Google Shape;174;p28"/>
          <p:cNvSpPr txBox="1"/>
          <p:nvPr/>
        </p:nvSpPr>
        <p:spPr>
          <a:xfrm>
            <a:off x="4572000" y="824025"/>
            <a:ext cx="4508700" cy="14775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Lato"/>
                <a:ea typeface="Lato"/>
                <a:cs typeface="Lato"/>
                <a:sym typeface="Lato"/>
              </a:rPr>
              <a:t>Question</a:t>
            </a:r>
            <a:r>
              <a:rPr lang="en">
                <a:solidFill>
                  <a:schemeClr val="dk2"/>
                </a:solidFill>
                <a:latin typeface="Lato"/>
                <a:ea typeface="Lato"/>
                <a:cs typeface="Lato"/>
                <a:sym typeface="Lato"/>
              </a:rPr>
              <a:t>: How does access to a household Broadband internet connection vary across our survey range, and how does it compare to state averages?</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sz="1200">
                <a:solidFill>
                  <a:schemeClr val="dk2"/>
                </a:solidFill>
                <a:latin typeface="Lato"/>
                <a:ea typeface="Lato"/>
                <a:cs typeface="Lato"/>
                <a:sym typeface="Lato"/>
              </a:rPr>
              <a:t>Answer</a:t>
            </a:r>
            <a:r>
              <a:rPr lang="en">
                <a:solidFill>
                  <a:schemeClr val="dk2"/>
                </a:solidFill>
                <a:latin typeface="Lato"/>
                <a:ea typeface="Lato"/>
                <a:cs typeface="Lato"/>
                <a:sym typeface="Lato"/>
              </a:rPr>
              <a:t>: It’s not particularly variable across our selected data range.</a:t>
            </a:r>
            <a:endParaRPr>
              <a:solidFill>
                <a:schemeClr val="dk2"/>
              </a:solidFill>
              <a:latin typeface="Lato"/>
              <a:ea typeface="Lato"/>
              <a:cs typeface="Lato"/>
              <a:sym typeface="Lato"/>
            </a:endParaRPr>
          </a:p>
        </p:txBody>
      </p:sp>
      <p:pic>
        <p:nvPicPr>
          <p:cNvPr id="175" name="Google Shape;175;p28"/>
          <p:cNvPicPr preferRelativeResize="0"/>
          <p:nvPr/>
        </p:nvPicPr>
        <p:blipFill>
          <a:blip r:embed="rId3">
            <a:alphaModFix/>
          </a:blip>
          <a:stretch>
            <a:fillRect/>
          </a:stretch>
        </p:blipFill>
        <p:spPr>
          <a:xfrm>
            <a:off x="185475" y="1077050"/>
            <a:ext cx="4101174" cy="3397950"/>
          </a:xfrm>
          <a:prstGeom prst="rect">
            <a:avLst/>
          </a:prstGeom>
          <a:noFill/>
          <a:ln>
            <a:noFill/>
          </a:ln>
          <a:effectLst>
            <a:outerShdw blurRad="57150" rotWithShape="0" algn="bl" dir="7200000" dist="114300">
              <a:srgbClr val="000000">
                <a:alpha val="50000"/>
              </a:srgbClr>
            </a:outerShdw>
          </a:effectLst>
        </p:spPr>
      </p:pic>
      <p:pic>
        <p:nvPicPr>
          <p:cNvPr id="176" name="Google Shape;176;p28"/>
          <p:cNvPicPr preferRelativeResize="0"/>
          <p:nvPr/>
        </p:nvPicPr>
        <p:blipFill rotWithShape="1">
          <a:blip r:embed="rId4">
            <a:alphaModFix/>
          </a:blip>
          <a:srcRect b="6050" l="0" r="0" t="0"/>
          <a:stretch/>
        </p:blipFill>
        <p:spPr>
          <a:xfrm>
            <a:off x="4960825" y="2301525"/>
            <a:ext cx="3795200" cy="2610075"/>
          </a:xfrm>
          <a:prstGeom prst="rect">
            <a:avLst/>
          </a:prstGeom>
          <a:noFill/>
          <a:ln>
            <a:noFill/>
          </a:ln>
          <a:effectLst>
            <a:outerShdw blurRad="57150" rotWithShape="0" algn="bl" dir="7200000" dist="114300">
              <a:srgbClr val="000000">
                <a:alpha val="50000"/>
              </a:srgbClr>
            </a:outerShdw>
          </a:effectLst>
        </p:spPr>
      </p:pic>
      <p:sp>
        <p:nvSpPr>
          <p:cNvPr id="177" name="Google Shape;177;p28"/>
          <p:cNvSpPr txBox="1"/>
          <p:nvPr/>
        </p:nvSpPr>
        <p:spPr>
          <a:xfrm>
            <a:off x="-43975" y="4535400"/>
            <a:ext cx="54294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50">
                <a:solidFill>
                  <a:schemeClr val="dk2"/>
                </a:solidFill>
                <a:highlight>
                  <a:srgbClr val="FFFFFF"/>
                </a:highlight>
              </a:rPr>
              <a:t>Michigan Population Avg: 86% | County Avg: 82.79 | Median: 83.0% | Std Dev: 4.39</a:t>
            </a:r>
            <a:endParaRPr sz="950">
              <a:solidFill>
                <a:schemeClr val="dk2"/>
              </a:solidFill>
              <a:highlight>
                <a:srgbClr val="FFFFFF"/>
              </a:highlight>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29"/>
          <p:cNvSpPr txBox="1"/>
          <p:nvPr>
            <p:ph idx="1" type="subTitle"/>
          </p:nvPr>
        </p:nvSpPr>
        <p:spPr>
          <a:xfrm>
            <a:off x="1232675" y="0"/>
            <a:ext cx="5706000" cy="1404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 Education</a:t>
            </a:r>
            <a:endParaRPr b="1" sz="3000">
              <a:solidFill>
                <a:schemeClr val="lt1"/>
              </a:solidFill>
            </a:endParaRPr>
          </a:p>
          <a:p>
            <a:pPr indent="0" lvl="0" marL="0" rtl="0" algn="ctr">
              <a:lnSpc>
                <a:spcPct val="100000"/>
              </a:lnSpc>
              <a:spcBef>
                <a:spcPts val="0"/>
              </a:spcBef>
              <a:spcAft>
                <a:spcPts val="0"/>
              </a:spcAft>
              <a:buNone/>
            </a:pPr>
            <a:r>
              <a:t/>
            </a:r>
            <a:endParaRPr sz="1800"/>
          </a:p>
        </p:txBody>
      </p:sp>
      <p:sp>
        <p:nvSpPr>
          <p:cNvPr id="183" name="Google Shape;183;p29"/>
          <p:cNvSpPr txBox="1"/>
          <p:nvPr/>
        </p:nvSpPr>
        <p:spPr>
          <a:xfrm>
            <a:off x="4614075" y="756600"/>
            <a:ext cx="4522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Lato"/>
                <a:ea typeface="Lato"/>
                <a:cs typeface="Lato"/>
                <a:sym typeface="Lato"/>
              </a:rPr>
              <a:t>Question</a:t>
            </a:r>
            <a:r>
              <a:rPr lang="en">
                <a:solidFill>
                  <a:schemeClr val="dk2"/>
                </a:solidFill>
                <a:latin typeface="Lato"/>
                <a:ea typeface="Lato"/>
                <a:cs typeface="Lato"/>
                <a:sym typeface="Lato"/>
              </a:rPr>
              <a:t>: How do rates of college graduation (Bachelor’s degree) vary across our sample?</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sz="1300">
                <a:solidFill>
                  <a:schemeClr val="dk2"/>
                </a:solidFill>
                <a:latin typeface="Lato"/>
                <a:ea typeface="Lato"/>
                <a:cs typeface="Lato"/>
                <a:sym typeface="Lato"/>
              </a:rPr>
              <a:t>Answer</a:t>
            </a:r>
            <a:r>
              <a:rPr lang="en">
                <a:solidFill>
                  <a:schemeClr val="dk2"/>
                </a:solidFill>
                <a:latin typeface="Lato"/>
                <a:ea typeface="Lato"/>
                <a:cs typeface="Lato"/>
                <a:sym typeface="Lato"/>
              </a:rPr>
              <a:t>: We see a fairly significant difference between counties surveyed, with Oakland being an outlier from the state population.</a:t>
            </a:r>
            <a:endParaRPr>
              <a:solidFill>
                <a:schemeClr val="dk2"/>
              </a:solidFill>
              <a:latin typeface="Lato"/>
              <a:ea typeface="Lato"/>
              <a:cs typeface="Lato"/>
              <a:sym typeface="Lato"/>
            </a:endParaRPr>
          </a:p>
        </p:txBody>
      </p:sp>
      <p:pic>
        <p:nvPicPr>
          <p:cNvPr id="184" name="Google Shape;184;p29"/>
          <p:cNvPicPr preferRelativeResize="0"/>
          <p:nvPr/>
        </p:nvPicPr>
        <p:blipFill>
          <a:blip r:embed="rId3">
            <a:alphaModFix/>
          </a:blip>
          <a:stretch>
            <a:fillRect/>
          </a:stretch>
        </p:blipFill>
        <p:spPr>
          <a:xfrm>
            <a:off x="241800" y="992243"/>
            <a:ext cx="4066600" cy="3384658"/>
          </a:xfrm>
          <a:prstGeom prst="rect">
            <a:avLst/>
          </a:prstGeom>
          <a:noFill/>
          <a:ln>
            <a:noFill/>
          </a:ln>
          <a:effectLst>
            <a:outerShdw blurRad="57150" rotWithShape="0" algn="bl" dir="7200000" dist="114300">
              <a:srgbClr val="000000">
                <a:alpha val="50000"/>
              </a:srgbClr>
            </a:outerShdw>
          </a:effectLst>
        </p:spPr>
      </p:pic>
      <p:pic>
        <p:nvPicPr>
          <p:cNvPr id="185" name="Google Shape;185;p29"/>
          <p:cNvPicPr preferRelativeResize="0"/>
          <p:nvPr/>
        </p:nvPicPr>
        <p:blipFill>
          <a:blip r:embed="rId4">
            <a:alphaModFix/>
          </a:blip>
          <a:stretch>
            <a:fillRect/>
          </a:stretch>
        </p:blipFill>
        <p:spPr>
          <a:xfrm>
            <a:off x="4923600" y="2359275"/>
            <a:ext cx="4066600" cy="2609850"/>
          </a:xfrm>
          <a:prstGeom prst="rect">
            <a:avLst/>
          </a:prstGeom>
          <a:noFill/>
          <a:ln>
            <a:noFill/>
          </a:ln>
          <a:effectLst>
            <a:outerShdw blurRad="57150" rotWithShape="0" algn="bl" dir="7200000" dist="114300">
              <a:srgbClr val="000000">
                <a:alpha val="50000"/>
              </a:srgbClr>
            </a:outerShdw>
          </a:effectLst>
        </p:spPr>
      </p:pic>
      <p:sp>
        <p:nvSpPr>
          <p:cNvPr id="186" name="Google Shape;186;p29"/>
          <p:cNvSpPr txBox="1"/>
          <p:nvPr/>
        </p:nvSpPr>
        <p:spPr>
          <a:xfrm>
            <a:off x="0" y="4497000"/>
            <a:ext cx="4923600" cy="33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50">
                <a:solidFill>
                  <a:schemeClr val="dk2"/>
                </a:solidFill>
                <a:highlight>
                  <a:srgbClr val="FFFFFF"/>
                </a:highlight>
              </a:rPr>
              <a:t>Michigan Population Avg: 30.6% | County Avg: 23.62% | Med: 21.3% | Std Dev: 23.62</a:t>
            </a:r>
            <a:endParaRPr sz="1700">
              <a:solidFill>
                <a:schemeClr val="dk2"/>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30"/>
          <p:cNvSpPr/>
          <p:nvPr/>
        </p:nvSpPr>
        <p:spPr>
          <a:xfrm>
            <a:off x="4967650" y="4081100"/>
            <a:ext cx="542100" cy="849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2" name="Google Shape;192;p30"/>
          <p:cNvSpPr txBox="1"/>
          <p:nvPr>
            <p:ph idx="1" type="subTitle"/>
          </p:nvPr>
        </p:nvSpPr>
        <p:spPr>
          <a:xfrm>
            <a:off x="1410475" y="-159600"/>
            <a:ext cx="5706000" cy="1837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 Home Values</a:t>
            </a:r>
            <a:endParaRPr b="1" sz="3000">
              <a:solidFill>
                <a:schemeClr val="lt1"/>
              </a:solidFill>
            </a:endParaRPr>
          </a:p>
          <a:p>
            <a:pPr indent="0" lvl="0" marL="0" rtl="0" algn="l">
              <a:lnSpc>
                <a:spcPct val="100000"/>
              </a:lnSpc>
              <a:spcBef>
                <a:spcPts val="0"/>
              </a:spcBef>
              <a:spcAft>
                <a:spcPts val="0"/>
              </a:spcAft>
              <a:buNone/>
            </a:pPr>
            <a:r>
              <a:t/>
            </a:r>
            <a:endParaRPr sz="1800"/>
          </a:p>
        </p:txBody>
      </p:sp>
      <p:pic>
        <p:nvPicPr>
          <p:cNvPr id="193" name="Google Shape;193;p30"/>
          <p:cNvPicPr preferRelativeResize="0"/>
          <p:nvPr/>
        </p:nvPicPr>
        <p:blipFill>
          <a:blip r:embed="rId3">
            <a:alphaModFix/>
          </a:blip>
          <a:stretch>
            <a:fillRect/>
          </a:stretch>
        </p:blipFill>
        <p:spPr>
          <a:xfrm>
            <a:off x="239575" y="1414100"/>
            <a:ext cx="4272224" cy="3116875"/>
          </a:xfrm>
          <a:prstGeom prst="rect">
            <a:avLst/>
          </a:prstGeom>
          <a:noFill/>
          <a:ln>
            <a:noFill/>
          </a:ln>
          <a:effectLst>
            <a:outerShdw blurRad="57150" rotWithShape="0" algn="bl" dir="7200000" dist="114300">
              <a:srgbClr val="000000">
                <a:alpha val="50000"/>
              </a:srgbClr>
            </a:outerShdw>
          </a:effectLst>
        </p:spPr>
      </p:pic>
      <p:sp>
        <p:nvSpPr>
          <p:cNvPr id="194" name="Google Shape;194;p30"/>
          <p:cNvSpPr txBox="1"/>
          <p:nvPr/>
        </p:nvSpPr>
        <p:spPr>
          <a:xfrm>
            <a:off x="4715925" y="1087975"/>
            <a:ext cx="3975000" cy="36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2"/>
                </a:solidFill>
                <a:latin typeface="Lato"/>
                <a:ea typeface="Lato"/>
                <a:cs typeface="Lato"/>
                <a:sym typeface="Lato"/>
              </a:rPr>
              <a:t>Question</a:t>
            </a:r>
            <a:r>
              <a:rPr lang="en" sz="1800">
                <a:solidFill>
                  <a:schemeClr val="dk2"/>
                </a:solidFill>
                <a:latin typeface="Lato"/>
                <a:ea typeface="Lato"/>
                <a:cs typeface="Lato"/>
                <a:sym typeface="Lato"/>
              </a:rPr>
              <a:t>: Can home prices identify signs of gentrification?</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lang="en" sz="1700">
                <a:solidFill>
                  <a:schemeClr val="dk2"/>
                </a:solidFill>
                <a:latin typeface="Lato"/>
                <a:ea typeface="Lato"/>
                <a:cs typeface="Lato"/>
                <a:sym typeface="Lato"/>
              </a:rPr>
              <a:t>Answer</a:t>
            </a:r>
            <a:r>
              <a:rPr lang="en" sz="1800">
                <a:solidFill>
                  <a:schemeClr val="dk2"/>
                </a:solidFill>
                <a:latin typeface="Lato"/>
                <a:ea typeface="Lato"/>
                <a:cs typeface="Lato"/>
                <a:sym typeface="Lato"/>
              </a:rPr>
              <a:t>: Increasing home value can be a sign of gentrification in areas where home prices have been historically lower.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b="1" lang="en" sz="1700">
                <a:solidFill>
                  <a:schemeClr val="dk2"/>
                </a:solidFill>
                <a:latin typeface="Lato"/>
                <a:ea typeface="Lato"/>
                <a:cs typeface="Lato"/>
                <a:sym typeface="Lato"/>
              </a:rPr>
              <a:t>However</a:t>
            </a:r>
            <a:r>
              <a:rPr lang="en" sz="1700">
                <a:solidFill>
                  <a:schemeClr val="dk2"/>
                </a:solidFill>
                <a:latin typeface="Lato"/>
                <a:ea typeface="Lato"/>
                <a:cs typeface="Lato"/>
                <a:sym typeface="Lato"/>
              </a:rPr>
              <a:t>, it doesn’t necessarily mean that gentrification is occurring within the neighborhood based purely on home prices; other variables would need to be considered.</a:t>
            </a:r>
            <a:endParaRPr sz="1800">
              <a:solidFill>
                <a:schemeClr val="dk2"/>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8" name="Shape 198"/>
        <p:cNvGrpSpPr/>
        <p:nvPr/>
      </p:nvGrpSpPr>
      <p:grpSpPr>
        <a:xfrm>
          <a:off x="0" y="0"/>
          <a:ext cx="0" cy="0"/>
          <a:chOff x="0" y="0"/>
          <a:chExt cx="0" cy="0"/>
        </a:xfrm>
      </p:grpSpPr>
      <p:sp>
        <p:nvSpPr>
          <p:cNvPr id="199" name="Google Shape;199;p31"/>
          <p:cNvSpPr txBox="1"/>
          <p:nvPr>
            <p:ph idx="1" type="subTitle"/>
          </p:nvPr>
        </p:nvSpPr>
        <p:spPr>
          <a:xfrm>
            <a:off x="1423175" y="-159600"/>
            <a:ext cx="5706000" cy="1837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 Home Values</a:t>
            </a:r>
            <a:endParaRPr b="1" sz="3000">
              <a:solidFill>
                <a:schemeClr val="lt1"/>
              </a:solidFill>
            </a:endParaRPr>
          </a:p>
          <a:p>
            <a:pPr indent="0" lvl="0" marL="0" rtl="0" algn="ctr">
              <a:lnSpc>
                <a:spcPct val="100000"/>
              </a:lnSpc>
              <a:spcBef>
                <a:spcPts val="0"/>
              </a:spcBef>
              <a:spcAft>
                <a:spcPts val="0"/>
              </a:spcAft>
              <a:buNone/>
            </a:pPr>
            <a:r>
              <a:t/>
            </a:r>
            <a:endParaRPr sz="1800"/>
          </a:p>
        </p:txBody>
      </p:sp>
      <p:pic>
        <p:nvPicPr>
          <p:cNvPr id="200" name="Google Shape;200;p31"/>
          <p:cNvPicPr preferRelativeResize="0"/>
          <p:nvPr/>
        </p:nvPicPr>
        <p:blipFill>
          <a:blip r:embed="rId3">
            <a:alphaModFix/>
          </a:blip>
          <a:stretch>
            <a:fillRect/>
          </a:stretch>
        </p:blipFill>
        <p:spPr>
          <a:xfrm>
            <a:off x="805950" y="2478900"/>
            <a:ext cx="8166601" cy="2289125"/>
          </a:xfrm>
          <a:prstGeom prst="rect">
            <a:avLst/>
          </a:prstGeom>
          <a:noFill/>
          <a:ln>
            <a:noFill/>
          </a:ln>
          <a:effectLst>
            <a:outerShdw blurRad="57150" rotWithShape="0" algn="bl" dir="7800000" dist="114300">
              <a:srgbClr val="000000">
                <a:alpha val="50000"/>
              </a:srgbClr>
            </a:outerShdw>
          </a:effectLst>
        </p:spPr>
      </p:pic>
      <p:sp>
        <p:nvSpPr>
          <p:cNvPr id="201" name="Google Shape;201;p31"/>
          <p:cNvSpPr txBox="1"/>
          <p:nvPr/>
        </p:nvSpPr>
        <p:spPr>
          <a:xfrm>
            <a:off x="766225" y="833975"/>
            <a:ext cx="7239000" cy="14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Taking four local areas; Kent, Muskegon, Oakland, and Saginaw counties, our data reflects that housing prices have increased year over </a:t>
            </a:r>
            <a:r>
              <a:rPr lang="en" sz="1800">
                <a:solidFill>
                  <a:schemeClr val="dk2"/>
                </a:solidFill>
                <a:latin typeface="Lato"/>
                <a:ea typeface="Lato"/>
                <a:cs typeface="Lato"/>
                <a:sym typeface="Lato"/>
              </a:rPr>
              <a:t>year.  So if we were just looking at housing prices as a sign of gentrification that couldn’t be determined by our research.</a:t>
            </a:r>
            <a:endParaRPr sz="1800">
              <a:solidFill>
                <a:schemeClr val="dk2"/>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7" name="Shape 77"/>
        <p:cNvGrpSpPr/>
        <p:nvPr/>
      </p:nvGrpSpPr>
      <p:grpSpPr>
        <a:xfrm>
          <a:off x="0" y="0"/>
          <a:ext cx="0" cy="0"/>
          <a:chOff x="0" y="0"/>
          <a:chExt cx="0" cy="0"/>
        </a:xfrm>
      </p:grpSpPr>
      <p:sp>
        <p:nvSpPr>
          <p:cNvPr id="78" name="Google Shape;78;p14"/>
          <p:cNvSpPr txBox="1"/>
          <p:nvPr/>
        </p:nvSpPr>
        <p:spPr>
          <a:xfrm>
            <a:off x="496275" y="25804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800">
                <a:solidFill>
                  <a:schemeClr val="lt1"/>
                </a:solidFill>
                <a:latin typeface="Raleway"/>
                <a:ea typeface="Raleway"/>
                <a:cs typeface="Raleway"/>
                <a:sym typeface="Raleway"/>
              </a:rPr>
              <a:t>Background</a:t>
            </a:r>
            <a:endParaRPr b="1" sz="3800">
              <a:solidFill>
                <a:schemeClr val="lt1"/>
              </a:solidFill>
              <a:latin typeface="Raleway"/>
              <a:ea typeface="Raleway"/>
              <a:cs typeface="Raleway"/>
              <a:sym typeface="Raleway"/>
            </a:endParaRPr>
          </a:p>
        </p:txBody>
      </p:sp>
      <p:sp>
        <p:nvSpPr>
          <p:cNvPr id="79" name="Google Shape;79;p14"/>
          <p:cNvSpPr txBox="1"/>
          <p:nvPr/>
        </p:nvSpPr>
        <p:spPr>
          <a:xfrm>
            <a:off x="496275" y="1089250"/>
            <a:ext cx="8461500" cy="3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Lato"/>
                <a:ea typeface="Lato"/>
                <a:cs typeface="Lato"/>
                <a:sym typeface="Lato"/>
              </a:rPr>
              <a:t>Location</a:t>
            </a:r>
            <a:r>
              <a:rPr lang="en" sz="2000">
                <a:solidFill>
                  <a:schemeClr val="dk2"/>
                </a:solidFill>
                <a:latin typeface="Lato"/>
                <a:ea typeface="Lato"/>
                <a:cs typeface="Lato"/>
                <a:sym typeface="Lato"/>
              </a:rPr>
              <a:t>:</a:t>
            </a:r>
            <a:r>
              <a:rPr lang="en" sz="1700">
                <a:solidFill>
                  <a:schemeClr val="dk2"/>
                </a:solidFill>
                <a:latin typeface="Lato"/>
                <a:ea typeface="Lato"/>
                <a:cs typeface="Lato"/>
                <a:sym typeface="Lato"/>
              </a:rPr>
              <a:t> Michigan Counties (Oakland, Kent, Saginaw, and Muskegon)</a:t>
            </a:r>
            <a:endParaRPr sz="17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b="1" lang="en" sz="2000">
                <a:solidFill>
                  <a:schemeClr val="dk2"/>
                </a:solidFill>
                <a:latin typeface="Lato"/>
                <a:ea typeface="Lato"/>
                <a:cs typeface="Lato"/>
                <a:sym typeface="Lato"/>
              </a:rPr>
              <a:t>Focus</a:t>
            </a:r>
            <a:r>
              <a:rPr lang="en" sz="2000">
                <a:solidFill>
                  <a:schemeClr val="dk2"/>
                </a:solidFill>
                <a:latin typeface="Lato"/>
                <a:ea typeface="Lato"/>
                <a:cs typeface="Lato"/>
                <a:sym typeface="Lato"/>
              </a:rPr>
              <a:t>: </a:t>
            </a:r>
            <a:r>
              <a:rPr lang="en" sz="1700">
                <a:solidFill>
                  <a:schemeClr val="dk2"/>
                </a:solidFill>
                <a:latin typeface="Lato"/>
                <a:ea typeface="Lato"/>
                <a:cs typeface="Lato"/>
                <a:sym typeface="Lato"/>
              </a:rPr>
              <a:t>Comparing and analyzing two </a:t>
            </a:r>
            <a:r>
              <a:rPr lang="en" sz="1700">
                <a:solidFill>
                  <a:schemeClr val="dk2"/>
                </a:solidFill>
                <a:latin typeface="Lato"/>
                <a:ea typeface="Lato"/>
                <a:cs typeface="Lato"/>
                <a:sym typeface="Lato"/>
              </a:rPr>
              <a:t>seemingly</a:t>
            </a:r>
            <a:r>
              <a:rPr lang="en" sz="1700">
                <a:solidFill>
                  <a:schemeClr val="dk2"/>
                </a:solidFill>
                <a:latin typeface="Lato"/>
                <a:ea typeface="Lato"/>
                <a:cs typeface="Lato"/>
                <a:sym typeface="Lato"/>
              </a:rPr>
              <a:t> more gentrified counties with two less gentrified counties.</a:t>
            </a:r>
            <a:endParaRPr sz="1700">
              <a:solidFill>
                <a:schemeClr val="dk2"/>
              </a:solidFill>
              <a:latin typeface="Lato"/>
              <a:ea typeface="Lato"/>
              <a:cs typeface="Lato"/>
              <a:sym typeface="Lato"/>
            </a:endParaRPr>
          </a:p>
          <a:p>
            <a:pPr indent="0" lvl="0" marL="0" rtl="0" algn="l">
              <a:spcBef>
                <a:spcPts val="0"/>
              </a:spcBef>
              <a:spcAft>
                <a:spcPts val="0"/>
              </a:spcAft>
              <a:buNone/>
            </a:pPr>
            <a:r>
              <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Primarily focus on the measures that help show/predict communities at risk of being or already  gentrified and determine correlation.</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In our </a:t>
            </a:r>
            <a:r>
              <a:rPr lang="en" sz="1700">
                <a:solidFill>
                  <a:schemeClr val="dk2"/>
                </a:solidFill>
                <a:latin typeface="Lato"/>
                <a:ea typeface="Lato"/>
                <a:cs typeface="Lato"/>
                <a:sym typeface="Lato"/>
              </a:rPr>
              <a:t>research</a:t>
            </a:r>
            <a:r>
              <a:rPr lang="en" sz="1700">
                <a:solidFill>
                  <a:schemeClr val="dk2"/>
                </a:solidFill>
                <a:latin typeface="Lato"/>
                <a:ea typeface="Lato"/>
                <a:cs typeface="Lato"/>
                <a:sym typeface="Lato"/>
              </a:rPr>
              <a:t> we determined quantitative studies have focused on income as a primary variable among several others</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Computing statistical significance across multiple possible variables and how they may be either </a:t>
            </a:r>
            <a:r>
              <a:rPr lang="en" sz="1700">
                <a:solidFill>
                  <a:schemeClr val="dk2"/>
                </a:solidFill>
                <a:latin typeface="Lato"/>
                <a:ea typeface="Lato"/>
                <a:cs typeface="Lato"/>
                <a:sym typeface="Lato"/>
              </a:rPr>
              <a:t>negatively</a:t>
            </a:r>
            <a:r>
              <a:rPr lang="en" sz="1700">
                <a:solidFill>
                  <a:schemeClr val="dk2"/>
                </a:solidFill>
                <a:latin typeface="Lato"/>
                <a:ea typeface="Lato"/>
                <a:cs typeface="Lato"/>
                <a:sym typeface="Lato"/>
              </a:rPr>
              <a:t> or </a:t>
            </a:r>
            <a:r>
              <a:rPr lang="en" sz="1700">
                <a:solidFill>
                  <a:schemeClr val="dk2"/>
                </a:solidFill>
                <a:latin typeface="Lato"/>
                <a:ea typeface="Lato"/>
                <a:cs typeface="Lato"/>
                <a:sym typeface="Lato"/>
              </a:rPr>
              <a:t>positively</a:t>
            </a:r>
            <a:r>
              <a:rPr lang="en" sz="1700">
                <a:solidFill>
                  <a:schemeClr val="dk2"/>
                </a:solidFill>
                <a:latin typeface="Lato"/>
                <a:ea typeface="Lato"/>
                <a:cs typeface="Lato"/>
                <a:sym typeface="Lato"/>
              </a:rPr>
              <a:t> affecting the community.  </a:t>
            </a:r>
            <a:endParaRPr sz="17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5" name="Shape 205"/>
        <p:cNvGrpSpPr/>
        <p:nvPr/>
      </p:nvGrpSpPr>
      <p:grpSpPr>
        <a:xfrm>
          <a:off x="0" y="0"/>
          <a:ext cx="0" cy="0"/>
          <a:chOff x="0" y="0"/>
          <a:chExt cx="0" cy="0"/>
        </a:xfrm>
      </p:grpSpPr>
      <p:sp>
        <p:nvSpPr>
          <p:cNvPr id="206" name="Google Shape;206;p32"/>
          <p:cNvSpPr txBox="1"/>
          <p:nvPr>
            <p:ph type="title"/>
          </p:nvPr>
        </p:nvSpPr>
        <p:spPr>
          <a:xfrm>
            <a:off x="310050" y="375125"/>
            <a:ext cx="8523900" cy="8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1"/>
                </a:solidFill>
              </a:rPr>
              <a:t>Summary/ Closing Remarks</a:t>
            </a:r>
            <a:endParaRPr sz="3600">
              <a:solidFill>
                <a:schemeClr val="dk1"/>
              </a:solidFill>
            </a:endParaRPr>
          </a:p>
        </p:txBody>
      </p:sp>
      <p:sp>
        <p:nvSpPr>
          <p:cNvPr id="207" name="Google Shape;207;p32"/>
          <p:cNvSpPr txBox="1"/>
          <p:nvPr/>
        </p:nvSpPr>
        <p:spPr>
          <a:xfrm>
            <a:off x="309975" y="1423275"/>
            <a:ext cx="85239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Lato"/>
                <a:ea typeface="Lato"/>
                <a:cs typeface="Lato"/>
                <a:sym typeface="Lato"/>
              </a:rPr>
              <a:t>In summary, although "gentrification" proves challenging to precisely define and empirically observe, our analysis reveals that counties we initially perceived as more gentrified or undergoing rapid gentrification (Oakland and Kent) exhibit elevated average incomes, higher growth rates of home values, increased rental rates, higher educational attainment, and lower poverty rates compared to our alternative pair of counties (Muskegon and Saginaw.)</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Muskegon shows signs of gentrification surpassing Saginaw, with faster increases in home values and a sharper decline in infant mortality. Oakland, outscoring Kent on various metrics, could be deemed more gentrified by our project's standards.</a:t>
            </a:r>
            <a:endParaRPr sz="1800">
              <a:solidFill>
                <a:schemeClr val="dk2"/>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1" name="Shape 211"/>
        <p:cNvGrpSpPr/>
        <p:nvPr/>
      </p:nvGrpSpPr>
      <p:grpSpPr>
        <a:xfrm>
          <a:off x="0" y="0"/>
          <a:ext cx="0" cy="0"/>
          <a:chOff x="0" y="0"/>
          <a:chExt cx="0" cy="0"/>
        </a:xfrm>
      </p:grpSpPr>
      <p:sp>
        <p:nvSpPr>
          <p:cNvPr id="212" name="Google Shape;212;p33"/>
          <p:cNvSpPr txBox="1"/>
          <p:nvPr>
            <p:ph type="title"/>
          </p:nvPr>
        </p:nvSpPr>
        <p:spPr>
          <a:xfrm>
            <a:off x="310050" y="375125"/>
            <a:ext cx="8523900" cy="8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600">
                <a:solidFill>
                  <a:schemeClr val="dk1"/>
                </a:solidFill>
              </a:rPr>
              <a:t>Sources </a:t>
            </a:r>
            <a:endParaRPr sz="3600">
              <a:solidFill>
                <a:schemeClr val="dk1"/>
              </a:solidFill>
            </a:endParaRPr>
          </a:p>
        </p:txBody>
      </p:sp>
      <p:sp>
        <p:nvSpPr>
          <p:cNvPr id="213" name="Google Shape;213;p33"/>
          <p:cNvSpPr txBox="1"/>
          <p:nvPr/>
        </p:nvSpPr>
        <p:spPr>
          <a:xfrm>
            <a:off x="237400" y="1191375"/>
            <a:ext cx="8415600" cy="27705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HDPulse: An Ecosystem of Minority Health and Health Disparities Resources. National Institute on Minority Health and Health Disparities. Created 2/7/2024. Available from https://hdpulse.nimhd.nih.gov</a:t>
            </a:r>
            <a:endParaRPr sz="12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Source: Demographic data provided by the Census Bureau (http://www.census.gov/) &amp; the American Community Survey (</a:t>
            </a:r>
            <a:r>
              <a:rPr lang="en" sz="1200" u="sng">
                <a:solidFill>
                  <a:schemeClr val="hlink"/>
                </a:solidFill>
                <a:latin typeface="Lato"/>
                <a:ea typeface="Lato"/>
                <a:cs typeface="Lato"/>
                <a:sym typeface="Lato"/>
                <a:hlinkClick r:id="rId3"/>
              </a:rPr>
              <a:t>http://www.census.gov/acs/www/</a:t>
            </a:r>
            <a:r>
              <a:rPr lang="en" sz="1200">
                <a:solidFill>
                  <a:schemeClr val="dk2"/>
                </a:solidFill>
                <a:latin typeface="Lato"/>
                <a:ea typeface="Lato"/>
                <a:cs typeface="Lato"/>
                <a:sym typeface="Lato"/>
              </a:rPr>
              <a:t>)</a:t>
            </a:r>
            <a:endParaRPr sz="1200">
              <a:solidFill>
                <a:schemeClr val="dk2"/>
              </a:solidFill>
              <a:latin typeface="Lato"/>
              <a:ea typeface="Lato"/>
              <a:cs typeface="Lato"/>
              <a:sym typeface="Lato"/>
            </a:endParaRPr>
          </a:p>
          <a:p>
            <a:pPr indent="0" lvl="0" marL="457200" rtl="0" algn="l">
              <a:spcBef>
                <a:spcPts val="0"/>
              </a:spcBef>
              <a:spcAft>
                <a:spcPts val="0"/>
              </a:spcAft>
              <a:buNone/>
            </a:pPr>
            <a:r>
              <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100" u="sng">
                <a:solidFill>
                  <a:schemeClr val="hlink"/>
                </a:solidFill>
                <a:hlinkClick r:id="rId4"/>
              </a:rPr>
              <a:t>Community Health Information--Natality (michigan.gov)</a:t>
            </a:r>
            <a:endParaRPr sz="1200">
              <a:solidFill>
                <a:schemeClr val="dk2"/>
              </a:solidFill>
              <a:latin typeface="Lato"/>
              <a:ea typeface="Lato"/>
              <a:cs typeface="Lato"/>
              <a:sym typeface="Lato"/>
            </a:endParaRPr>
          </a:p>
          <a:p>
            <a:pPr indent="0" lvl="0" marL="0" rtl="0" algn="l">
              <a:spcBef>
                <a:spcPts val="0"/>
              </a:spcBef>
              <a:spcAft>
                <a:spcPts val="0"/>
              </a:spcAft>
              <a:buNone/>
            </a:pPr>
            <a:r>
              <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u="sng">
                <a:solidFill>
                  <a:schemeClr val="hlink"/>
                </a:solidFill>
                <a:latin typeface="Lato"/>
                <a:ea typeface="Lato"/>
                <a:cs typeface="Lato"/>
                <a:sym typeface="Lato"/>
                <a:hlinkClick r:id="rId5"/>
              </a:rPr>
              <a:t>https://mihousingdata.org/data_portal</a:t>
            </a:r>
            <a:endParaRPr sz="1200">
              <a:solidFill>
                <a:schemeClr val="dk2"/>
              </a:solidFill>
              <a:latin typeface="Lato"/>
              <a:ea typeface="Lato"/>
              <a:cs typeface="Lato"/>
              <a:sym typeface="Lato"/>
            </a:endParaRPr>
          </a:p>
          <a:p>
            <a:pPr indent="0" lvl="0" marL="0" rtl="0" algn="l">
              <a:spcBef>
                <a:spcPts val="0"/>
              </a:spcBef>
              <a:spcAft>
                <a:spcPts val="0"/>
              </a:spcAft>
              <a:buNone/>
            </a:pPr>
            <a:r>
              <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u="sng">
                <a:solidFill>
                  <a:schemeClr val="hlink"/>
                </a:solidFill>
                <a:latin typeface="Lato"/>
                <a:ea typeface="Lato"/>
                <a:cs typeface="Lato"/>
                <a:sym typeface="Lato"/>
                <a:hlinkClick r:id="rId6"/>
              </a:rPr>
              <a:t>https://dev.hra-dashtest.com/report/64fb7b32350fb3dad490b8e9/26081/home#64b5586cef3e47398d8867cf</a:t>
            </a:r>
            <a:endParaRPr sz="1200">
              <a:solidFill>
                <a:schemeClr val="dk2"/>
              </a:solidFill>
              <a:latin typeface="Lato"/>
              <a:ea typeface="Lato"/>
              <a:cs typeface="Lato"/>
              <a:sym typeface="Lato"/>
            </a:endParaRPr>
          </a:p>
          <a:p>
            <a:pPr indent="0" lvl="0" marL="0" rtl="0" algn="l">
              <a:spcBef>
                <a:spcPts val="0"/>
              </a:spcBef>
              <a:spcAft>
                <a:spcPts val="0"/>
              </a:spcAft>
              <a:buNone/>
            </a:pPr>
            <a:r>
              <a:t/>
            </a:r>
            <a:endParaRPr sz="1200">
              <a:solidFill>
                <a:schemeClr val="dk2"/>
              </a:solidFill>
              <a:latin typeface="Lato"/>
              <a:ea typeface="Lato"/>
              <a:cs typeface="Lato"/>
              <a:sym typeface="Lato"/>
            </a:endParaRPr>
          </a:p>
          <a:p>
            <a:pPr indent="0" lvl="0" marL="457200" rtl="0" algn="l">
              <a:spcBef>
                <a:spcPts val="0"/>
              </a:spcBef>
              <a:spcAft>
                <a:spcPts val="0"/>
              </a:spcAft>
              <a:buNone/>
            </a:pPr>
            <a:r>
              <a:t/>
            </a:r>
            <a:endParaRPr sz="1200">
              <a:solidFill>
                <a:schemeClr val="dk2"/>
              </a:solidFill>
              <a:latin typeface="Lato"/>
              <a:ea typeface="Lato"/>
              <a:cs typeface="Lato"/>
              <a:sym typeface="Lato"/>
            </a:endParaRPr>
          </a:p>
          <a:p>
            <a:pPr indent="0" lvl="0" marL="457200" rtl="0" algn="l">
              <a:spcBef>
                <a:spcPts val="0"/>
              </a:spcBef>
              <a:spcAft>
                <a:spcPts val="0"/>
              </a:spcAft>
              <a:buNone/>
            </a:pPr>
            <a:r>
              <a:t/>
            </a:r>
            <a:endParaRPr sz="1200">
              <a:solidFill>
                <a:schemeClr val="dk2"/>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7" name="Shape 217"/>
        <p:cNvGrpSpPr/>
        <p:nvPr/>
      </p:nvGrpSpPr>
      <p:grpSpPr>
        <a:xfrm>
          <a:off x="0" y="0"/>
          <a:ext cx="0" cy="0"/>
          <a:chOff x="0" y="0"/>
          <a:chExt cx="0" cy="0"/>
        </a:xfrm>
      </p:grpSpPr>
      <p:pic>
        <p:nvPicPr>
          <p:cNvPr id="218" name="Google Shape;218;p34"/>
          <p:cNvPicPr preferRelativeResize="0"/>
          <p:nvPr/>
        </p:nvPicPr>
        <p:blipFill>
          <a:blip r:embed="rId3">
            <a:alphaModFix/>
          </a:blip>
          <a:stretch>
            <a:fillRect/>
          </a:stretch>
        </p:blipFill>
        <p:spPr>
          <a:xfrm>
            <a:off x="1925525" y="1238250"/>
            <a:ext cx="4743450" cy="2667000"/>
          </a:xfrm>
          <a:prstGeom prst="rect">
            <a:avLst/>
          </a:prstGeom>
          <a:noFill/>
          <a:ln>
            <a:noFill/>
          </a:ln>
        </p:spPr>
      </p:pic>
      <p:sp>
        <p:nvSpPr>
          <p:cNvPr id="219" name="Google Shape;219;p34"/>
          <p:cNvSpPr txBox="1"/>
          <p:nvPr>
            <p:ph idx="4294967295" type="title"/>
          </p:nvPr>
        </p:nvSpPr>
        <p:spPr>
          <a:xfrm>
            <a:off x="4118725" y="3263300"/>
            <a:ext cx="4261800" cy="8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rPr>
              <a:t>Thank You!</a:t>
            </a:r>
            <a:endParaRPr sz="3600">
              <a:solidFill>
                <a:schemeClr val="lt1"/>
              </a:solidFill>
            </a:endParaRPr>
          </a:p>
        </p:txBody>
      </p:sp>
      <p:sp>
        <p:nvSpPr>
          <p:cNvPr id="220" name="Google Shape;220;p34"/>
          <p:cNvSpPr txBox="1"/>
          <p:nvPr/>
        </p:nvSpPr>
        <p:spPr>
          <a:xfrm>
            <a:off x="4915575" y="3781750"/>
            <a:ext cx="2286000" cy="42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980000"/>
                </a:solidFill>
                <a:latin typeface="Raleway"/>
                <a:ea typeface="Raleway"/>
                <a:cs typeface="Raleway"/>
                <a:sym typeface="Raleway"/>
              </a:rPr>
              <a:t>any questions?</a:t>
            </a:r>
            <a:endParaRPr b="1" sz="1800">
              <a:solidFill>
                <a:srgbClr val="980000"/>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9900"/>
        </a:solidFill>
      </p:bgPr>
    </p:bg>
    <p:spTree>
      <p:nvGrpSpPr>
        <p:cNvPr id="83" name="Shape 83"/>
        <p:cNvGrpSpPr/>
        <p:nvPr/>
      </p:nvGrpSpPr>
      <p:grpSpPr>
        <a:xfrm>
          <a:off x="0" y="0"/>
          <a:ext cx="0" cy="0"/>
          <a:chOff x="0" y="0"/>
          <a:chExt cx="0" cy="0"/>
        </a:xfrm>
      </p:grpSpPr>
      <p:sp>
        <p:nvSpPr>
          <p:cNvPr id="84" name="Google Shape;84;p15"/>
          <p:cNvSpPr txBox="1"/>
          <p:nvPr/>
        </p:nvSpPr>
        <p:spPr>
          <a:xfrm>
            <a:off x="496275" y="261100"/>
            <a:ext cx="4428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800">
                <a:solidFill>
                  <a:schemeClr val="lt1"/>
                </a:solidFill>
                <a:latin typeface="Raleway"/>
                <a:ea typeface="Raleway"/>
                <a:cs typeface="Raleway"/>
                <a:sym typeface="Raleway"/>
              </a:rPr>
              <a:t>Purpose &amp; Scope</a:t>
            </a:r>
            <a:endParaRPr b="1" sz="3800">
              <a:solidFill>
                <a:schemeClr val="lt1"/>
              </a:solidFill>
              <a:latin typeface="Raleway"/>
              <a:ea typeface="Raleway"/>
              <a:cs typeface="Raleway"/>
              <a:sym typeface="Raleway"/>
            </a:endParaRPr>
          </a:p>
        </p:txBody>
      </p:sp>
      <p:sp>
        <p:nvSpPr>
          <p:cNvPr id="85" name="Google Shape;85;p15"/>
          <p:cNvSpPr txBox="1"/>
          <p:nvPr/>
        </p:nvSpPr>
        <p:spPr>
          <a:xfrm>
            <a:off x="467350" y="874000"/>
            <a:ext cx="8832600" cy="39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Lato"/>
                <a:ea typeface="Lato"/>
                <a:cs typeface="Lato"/>
                <a:sym typeface="Lato"/>
              </a:rPr>
              <a:t>Purpose</a:t>
            </a:r>
            <a:r>
              <a:rPr lang="en" sz="2400">
                <a:solidFill>
                  <a:schemeClr val="dk2"/>
                </a:solidFill>
                <a:latin typeface="Lato"/>
                <a:ea typeface="Lato"/>
                <a:cs typeface="Lato"/>
                <a:sym typeface="Lato"/>
              </a:rPr>
              <a:t>:</a:t>
            </a:r>
            <a:endParaRPr sz="24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AutoNum type="arabicPeriod"/>
            </a:pPr>
            <a:r>
              <a:rPr lang="en" sz="1700">
                <a:solidFill>
                  <a:schemeClr val="dk2"/>
                </a:solidFill>
                <a:latin typeface="Lato"/>
                <a:ea typeface="Lato"/>
                <a:cs typeface="Lato"/>
                <a:sym typeface="Lato"/>
              </a:rPr>
              <a:t>Predict communities at risk of gentrification</a:t>
            </a:r>
            <a:endParaRPr sz="1700">
              <a:solidFill>
                <a:schemeClr val="dk2"/>
              </a:solidFill>
              <a:latin typeface="Lato"/>
              <a:ea typeface="Lato"/>
              <a:cs typeface="Lato"/>
              <a:sym typeface="Lato"/>
            </a:endParaRPr>
          </a:p>
          <a:p>
            <a:pPr indent="-336550" lvl="2" marL="18288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Adjusted Median Income</a:t>
            </a:r>
            <a:endParaRPr sz="1700">
              <a:solidFill>
                <a:schemeClr val="dk2"/>
              </a:solidFill>
              <a:latin typeface="Lato"/>
              <a:ea typeface="Lato"/>
              <a:cs typeface="Lato"/>
              <a:sym typeface="Lato"/>
            </a:endParaRPr>
          </a:p>
          <a:p>
            <a:pPr indent="-336550" lvl="2" marL="18288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Home Values</a:t>
            </a:r>
            <a:endParaRPr sz="1700">
              <a:solidFill>
                <a:schemeClr val="dk2"/>
              </a:solidFill>
              <a:latin typeface="Lato"/>
              <a:ea typeface="Lato"/>
              <a:cs typeface="Lato"/>
              <a:sym typeface="Lato"/>
            </a:endParaRPr>
          </a:p>
          <a:p>
            <a:pPr indent="-336550" lvl="2" marL="18288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Rent Prices</a:t>
            </a:r>
            <a:endParaRPr sz="1700">
              <a:solidFill>
                <a:schemeClr val="dk2"/>
              </a:solidFill>
              <a:latin typeface="Lato"/>
              <a:ea typeface="Lato"/>
              <a:cs typeface="Lato"/>
              <a:sym typeface="Lato"/>
            </a:endParaRPr>
          </a:p>
          <a:p>
            <a:pPr indent="-336550" lvl="2" marL="18288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Demographics (Population, Unemployment, Poverty Rates, Education, etc.)</a:t>
            </a:r>
            <a:endParaRPr sz="1700">
              <a:solidFill>
                <a:schemeClr val="dk2"/>
              </a:solidFill>
              <a:latin typeface="Lato"/>
              <a:ea typeface="Lato"/>
              <a:cs typeface="Lato"/>
              <a:sym typeface="Lato"/>
            </a:endParaRPr>
          </a:p>
          <a:p>
            <a:pPr indent="0" lvl="0" marL="1828800" rtl="0" algn="l">
              <a:spcBef>
                <a:spcPts val="0"/>
              </a:spcBef>
              <a:spcAft>
                <a:spcPts val="0"/>
              </a:spcAft>
              <a:buNone/>
            </a:pPr>
            <a:r>
              <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AutoNum type="arabicPeriod"/>
            </a:pPr>
            <a:r>
              <a:rPr lang="en" sz="1700">
                <a:solidFill>
                  <a:schemeClr val="dk2"/>
                </a:solidFill>
                <a:latin typeface="Lato"/>
                <a:ea typeface="Lato"/>
                <a:cs typeface="Lato"/>
                <a:sym typeface="Lato"/>
              </a:rPr>
              <a:t>Further explore and analyze additional variables and their correlation (negative or positive) with gentrification.</a:t>
            </a:r>
            <a:endParaRPr sz="1700">
              <a:solidFill>
                <a:schemeClr val="dk2"/>
              </a:solidFill>
              <a:latin typeface="Lato"/>
              <a:ea typeface="Lato"/>
              <a:cs typeface="Lato"/>
              <a:sym typeface="Lato"/>
            </a:endParaRPr>
          </a:p>
          <a:p>
            <a:pPr indent="0" lvl="0" marL="0" rtl="0" algn="l">
              <a:spcBef>
                <a:spcPts val="0"/>
              </a:spcBef>
              <a:spcAft>
                <a:spcPts val="0"/>
              </a:spcAft>
              <a:buNone/>
            </a:pPr>
            <a:r>
              <a:rPr b="1" lang="en" sz="2000">
                <a:solidFill>
                  <a:schemeClr val="dk2"/>
                </a:solidFill>
                <a:latin typeface="Lato"/>
                <a:ea typeface="Lato"/>
                <a:cs typeface="Lato"/>
                <a:sym typeface="Lato"/>
              </a:rPr>
              <a:t>Scope</a:t>
            </a:r>
            <a:r>
              <a:rPr lang="en" sz="2000">
                <a:solidFill>
                  <a:schemeClr val="dk2"/>
                </a:solidFill>
                <a:latin typeface="Lato"/>
                <a:ea typeface="Lato"/>
                <a:cs typeface="Lato"/>
                <a:sym typeface="Lato"/>
              </a:rPr>
              <a:t>:</a:t>
            </a:r>
            <a:r>
              <a:rPr lang="en" sz="1700">
                <a:solidFill>
                  <a:schemeClr val="dk2"/>
                </a:solidFill>
                <a:latin typeface="Lato"/>
                <a:ea typeface="Lato"/>
                <a:cs typeface="Lato"/>
                <a:sym typeface="Lato"/>
              </a:rPr>
              <a:t> </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Our analysis and data collection focuses on four counties. </a:t>
            </a:r>
            <a:endParaRPr sz="1700">
              <a:solidFill>
                <a:schemeClr val="dk2"/>
              </a:solidFill>
              <a:latin typeface="Lato"/>
              <a:ea typeface="Lato"/>
              <a:cs typeface="Lato"/>
              <a:sym typeface="Lato"/>
            </a:endParaRPr>
          </a:p>
          <a:p>
            <a:pPr indent="-336550" lvl="0" marL="914400" rtl="0" algn="l">
              <a:spcBef>
                <a:spcPts val="0"/>
              </a:spcBef>
              <a:spcAft>
                <a:spcPts val="0"/>
              </a:spcAft>
              <a:buClr>
                <a:schemeClr val="dk2"/>
              </a:buClr>
              <a:buSzPts val="1700"/>
              <a:buFont typeface="Lato"/>
              <a:buChar char="-"/>
            </a:pPr>
            <a:r>
              <a:rPr lang="en" sz="1700">
                <a:solidFill>
                  <a:schemeClr val="dk2"/>
                </a:solidFill>
                <a:latin typeface="Lato"/>
                <a:ea typeface="Lato"/>
                <a:cs typeface="Lato"/>
                <a:sym typeface="Lato"/>
              </a:rPr>
              <a:t>We classified Oakland County and Kent County as </a:t>
            </a:r>
            <a:r>
              <a:rPr i="1" lang="en" sz="1700">
                <a:solidFill>
                  <a:schemeClr val="dk2"/>
                </a:solidFill>
                <a:latin typeface="Lato"/>
                <a:ea typeface="Lato"/>
                <a:cs typeface="Lato"/>
                <a:sym typeface="Lato"/>
              </a:rPr>
              <a:t>gentrified/gentrifying counties</a:t>
            </a:r>
            <a:r>
              <a:rPr lang="en" sz="1700">
                <a:solidFill>
                  <a:schemeClr val="dk2"/>
                </a:solidFill>
                <a:latin typeface="Lato"/>
                <a:ea typeface="Lato"/>
                <a:cs typeface="Lato"/>
                <a:sym typeface="Lato"/>
              </a:rPr>
              <a:t> and Muskegon County and Saginaw County as </a:t>
            </a:r>
            <a:r>
              <a:rPr i="1" lang="en" sz="1700">
                <a:solidFill>
                  <a:schemeClr val="dk2"/>
                </a:solidFill>
                <a:latin typeface="Lato"/>
                <a:ea typeface="Lato"/>
                <a:cs typeface="Lato"/>
                <a:sym typeface="Lato"/>
              </a:rPr>
              <a:t>less or non-gentrified counties.</a:t>
            </a:r>
            <a:endParaRPr i="1" sz="1700">
              <a:solidFill>
                <a:schemeClr val="dk2"/>
              </a:solidFill>
              <a:latin typeface="Lato"/>
              <a:ea typeface="Lato"/>
              <a:cs typeface="Lato"/>
              <a:sym typeface="Lato"/>
            </a:endParaRPr>
          </a:p>
          <a:p>
            <a:pPr indent="0" lvl="0" marL="45720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Hypothesis</a:t>
            </a:r>
            <a:endParaRPr sz="2400">
              <a:solidFill>
                <a:schemeClr val="dk1"/>
              </a:solidFill>
            </a:endParaRPr>
          </a:p>
        </p:txBody>
      </p:sp>
      <p:sp>
        <p:nvSpPr>
          <p:cNvPr id="91" name="Google Shape;91;p16"/>
          <p:cNvSpPr txBox="1"/>
          <p:nvPr>
            <p:ph idx="4294967295" type="title"/>
          </p:nvPr>
        </p:nvSpPr>
        <p:spPr>
          <a:xfrm>
            <a:off x="609050" y="1480150"/>
            <a:ext cx="8175900" cy="30675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b="0" sz="100">
              <a:latin typeface="Lato"/>
              <a:ea typeface="Lato"/>
              <a:cs typeface="Lato"/>
              <a:sym typeface="Lato"/>
            </a:endParaRPr>
          </a:p>
          <a:p>
            <a:pPr indent="0" lvl="0" marL="0" marR="0" rtl="0" algn="l">
              <a:lnSpc>
                <a:spcPct val="115000"/>
              </a:lnSpc>
              <a:spcBef>
                <a:spcPts val="1600"/>
              </a:spcBef>
              <a:spcAft>
                <a:spcPts val="0"/>
              </a:spcAft>
              <a:buNone/>
            </a:pPr>
            <a:r>
              <a:rPr b="0" lang="en" sz="1800">
                <a:latin typeface="Lato"/>
                <a:ea typeface="Lato"/>
                <a:cs typeface="Lato"/>
                <a:sym typeface="Lato"/>
              </a:rPr>
              <a:t>We believe areas undergoing </a:t>
            </a:r>
            <a:r>
              <a:rPr lang="en" sz="1800">
                <a:latin typeface="Lato"/>
                <a:ea typeface="Lato"/>
                <a:cs typeface="Lato"/>
                <a:sym typeface="Lato"/>
              </a:rPr>
              <a:t>higher levels of gentrification</a:t>
            </a:r>
            <a:r>
              <a:rPr b="0" lang="en" sz="1800">
                <a:latin typeface="Lato"/>
                <a:ea typeface="Lato"/>
                <a:cs typeface="Lato"/>
                <a:sym typeface="Lato"/>
              </a:rPr>
              <a:t> will exhibit </a:t>
            </a:r>
            <a:r>
              <a:rPr b="0" i="1" lang="en" sz="1800">
                <a:latin typeface="Lato"/>
                <a:ea typeface="Lato"/>
                <a:cs typeface="Lato"/>
                <a:sym typeface="Lato"/>
              </a:rPr>
              <a:t>lower</a:t>
            </a:r>
            <a:r>
              <a:rPr b="0" lang="en" sz="1800">
                <a:latin typeface="Lato"/>
                <a:ea typeface="Lato"/>
                <a:cs typeface="Lato"/>
                <a:sym typeface="Lato"/>
              </a:rPr>
              <a:t> infant mortality rates, </a:t>
            </a:r>
            <a:r>
              <a:rPr b="0" i="1" lang="en" sz="1800">
                <a:latin typeface="Lato"/>
                <a:ea typeface="Lato"/>
                <a:cs typeface="Lato"/>
                <a:sym typeface="Lato"/>
              </a:rPr>
              <a:t>higher</a:t>
            </a:r>
            <a:r>
              <a:rPr b="0" lang="en" sz="1800">
                <a:latin typeface="Lato"/>
                <a:ea typeface="Lato"/>
                <a:cs typeface="Lato"/>
                <a:sym typeface="Lato"/>
              </a:rPr>
              <a:t> rent rates, </a:t>
            </a:r>
            <a:r>
              <a:rPr b="0" i="1" lang="en" sz="1800">
                <a:latin typeface="Lato"/>
                <a:ea typeface="Lato"/>
                <a:cs typeface="Lato"/>
                <a:sym typeface="Lato"/>
              </a:rPr>
              <a:t>increased</a:t>
            </a:r>
            <a:r>
              <a:rPr b="0" lang="en" sz="1800">
                <a:latin typeface="Lato"/>
                <a:ea typeface="Lato"/>
                <a:cs typeface="Lato"/>
                <a:sym typeface="Lato"/>
              </a:rPr>
              <a:t> home values, and a shift in demographics towards a more diverse population. </a:t>
            </a:r>
            <a:endParaRPr b="0" sz="1800">
              <a:latin typeface="Lato"/>
              <a:ea typeface="Lato"/>
              <a:cs typeface="Lato"/>
              <a:sym typeface="Lato"/>
            </a:endParaRPr>
          </a:p>
          <a:p>
            <a:pPr indent="0" lvl="0" marL="0" marR="0" rtl="0" algn="l">
              <a:lnSpc>
                <a:spcPct val="115000"/>
              </a:lnSpc>
              <a:spcBef>
                <a:spcPts val="1600"/>
              </a:spcBef>
              <a:spcAft>
                <a:spcPts val="1600"/>
              </a:spcAft>
              <a:buNone/>
            </a:pPr>
            <a:r>
              <a:rPr b="0" lang="en" sz="1800">
                <a:latin typeface="Lato"/>
                <a:ea typeface="Lato"/>
                <a:cs typeface="Lato"/>
                <a:sym typeface="Lato"/>
              </a:rPr>
              <a:t>Gentrification is expected to contribute to improved economic conditions and healthcare accessibility, potentially influencing both demographic and housing indicators in these neighborhoods</a:t>
            </a:r>
            <a:endParaRPr sz="17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5" name="Shape 95"/>
        <p:cNvGrpSpPr/>
        <p:nvPr/>
      </p:nvGrpSpPr>
      <p:grpSpPr>
        <a:xfrm>
          <a:off x="0" y="0"/>
          <a:ext cx="0" cy="0"/>
          <a:chOff x="0" y="0"/>
          <a:chExt cx="0" cy="0"/>
        </a:xfrm>
      </p:grpSpPr>
      <p:sp>
        <p:nvSpPr>
          <p:cNvPr id="96" name="Google Shape;96;p17"/>
          <p:cNvSpPr txBox="1"/>
          <p:nvPr/>
        </p:nvSpPr>
        <p:spPr>
          <a:xfrm>
            <a:off x="496275" y="261100"/>
            <a:ext cx="4428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800">
                <a:solidFill>
                  <a:schemeClr val="lt1"/>
                </a:solidFill>
                <a:latin typeface="Raleway"/>
                <a:ea typeface="Raleway"/>
                <a:cs typeface="Raleway"/>
                <a:sym typeface="Raleway"/>
              </a:rPr>
              <a:t>Methods</a:t>
            </a:r>
            <a:endParaRPr b="1" sz="3800">
              <a:solidFill>
                <a:schemeClr val="lt1"/>
              </a:solidFill>
              <a:latin typeface="Raleway"/>
              <a:ea typeface="Raleway"/>
              <a:cs typeface="Raleway"/>
              <a:sym typeface="Raleway"/>
            </a:endParaRPr>
          </a:p>
        </p:txBody>
      </p:sp>
      <p:sp>
        <p:nvSpPr>
          <p:cNvPr id="97" name="Google Shape;97;p17"/>
          <p:cNvSpPr txBox="1"/>
          <p:nvPr/>
        </p:nvSpPr>
        <p:spPr>
          <a:xfrm>
            <a:off x="496275" y="1023700"/>
            <a:ext cx="8461500" cy="39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chemeClr val="dk2"/>
              </a:solidFill>
              <a:latin typeface="Lato"/>
              <a:ea typeface="Lato"/>
              <a:cs typeface="Lato"/>
              <a:sym typeface="Lato"/>
            </a:endParaRPr>
          </a:p>
          <a:p>
            <a:pPr indent="-368300" lvl="0" marL="914400" rtl="0" algn="l">
              <a:spcBef>
                <a:spcPts val="0"/>
              </a:spcBef>
              <a:spcAft>
                <a:spcPts val="0"/>
              </a:spcAft>
              <a:buClr>
                <a:schemeClr val="dk2"/>
              </a:buClr>
              <a:buSzPts val="2200"/>
              <a:buFont typeface="Lato"/>
              <a:buAutoNum type="arabicPeriod"/>
            </a:pPr>
            <a:r>
              <a:rPr lang="en" sz="2200">
                <a:solidFill>
                  <a:schemeClr val="dk2"/>
                </a:solidFill>
                <a:latin typeface="Lato"/>
                <a:ea typeface="Lato"/>
                <a:cs typeface="Lato"/>
                <a:sym typeface="Lato"/>
              </a:rPr>
              <a:t>Pull Census Data from Python Wrapper for Census API: 2011 - 2020</a:t>
            </a:r>
            <a:endParaRPr sz="2200">
              <a:solidFill>
                <a:schemeClr val="dk2"/>
              </a:solidFill>
              <a:latin typeface="Lato"/>
              <a:ea typeface="Lato"/>
              <a:cs typeface="Lato"/>
              <a:sym typeface="Lato"/>
            </a:endParaRPr>
          </a:p>
          <a:p>
            <a:pPr indent="-368300" lvl="0" marL="914400" rtl="0" algn="l">
              <a:spcBef>
                <a:spcPts val="0"/>
              </a:spcBef>
              <a:spcAft>
                <a:spcPts val="0"/>
              </a:spcAft>
              <a:buClr>
                <a:schemeClr val="dk2"/>
              </a:buClr>
              <a:buSzPts val="2200"/>
              <a:buFont typeface="Lato"/>
              <a:buAutoNum type="arabicPeriod"/>
            </a:pPr>
            <a:r>
              <a:rPr lang="en" sz="2200">
                <a:solidFill>
                  <a:schemeClr val="dk2"/>
                </a:solidFill>
                <a:latin typeface="Lato"/>
                <a:ea typeface="Lato"/>
                <a:cs typeface="Lato"/>
                <a:sym typeface="Lato"/>
              </a:rPr>
              <a:t>Inflate all financial variables to 2023 dollars with cpi inflate module</a:t>
            </a:r>
            <a:endParaRPr sz="2200">
              <a:solidFill>
                <a:schemeClr val="dk2"/>
              </a:solidFill>
              <a:latin typeface="Lato"/>
              <a:ea typeface="Lato"/>
              <a:cs typeface="Lato"/>
              <a:sym typeface="Lato"/>
            </a:endParaRPr>
          </a:p>
          <a:p>
            <a:pPr indent="-368300" lvl="0" marL="914400" rtl="0" algn="l">
              <a:spcBef>
                <a:spcPts val="0"/>
              </a:spcBef>
              <a:spcAft>
                <a:spcPts val="0"/>
              </a:spcAft>
              <a:buClr>
                <a:schemeClr val="dk2"/>
              </a:buClr>
              <a:buSzPts val="2200"/>
              <a:buFont typeface="Lato"/>
              <a:buAutoNum type="arabicPeriod"/>
            </a:pPr>
            <a:r>
              <a:rPr lang="en" sz="2200">
                <a:solidFill>
                  <a:schemeClr val="dk2"/>
                </a:solidFill>
                <a:latin typeface="Lato"/>
                <a:ea typeface="Lato"/>
                <a:cs typeface="Lato"/>
                <a:sym typeface="Lato"/>
              </a:rPr>
              <a:t>Pulled the multiple data frames into a data set and pulled / merged data from them as we broke down our variables </a:t>
            </a:r>
            <a:endParaRPr sz="2200">
              <a:solidFill>
                <a:schemeClr val="dk2"/>
              </a:solidFill>
              <a:latin typeface="Lato"/>
              <a:ea typeface="Lato"/>
              <a:cs typeface="Lato"/>
              <a:sym typeface="Lato"/>
            </a:endParaRPr>
          </a:p>
          <a:p>
            <a:pPr indent="-368300" lvl="0" marL="914400" rtl="0" algn="l">
              <a:spcBef>
                <a:spcPts val="0"/>
              </a:spcBef>
              <a:spcAft>
                <a:spcPts val="0"/>
              </a:spcAft>
              <a:buClr>
                <a:schemeClr val="dk2"/>
              </a:buClr>
              <a:buSzPts val="2200"/>
              <a:buFont typeface="Lato"/>
              <a:buAutoNum type="arabicPeriod"/>
            </a:pPr>
            <a:r>
              <a:rPr lang="en" sz="2200">
                <a:solidFill>
                  <a:schemeClr val="dk2"/>
                </a:solidFill>
                <a:latin typeface="Lato"/>
                <a:ea typeface="Lato"/>
                <a:cs typeface="Lato"/>
                <a:sym typeface="Lato"/>
              </a:rPr>
              <a:t>Used different charting styles to visually represent our findings</a:t>
            </a:r>
            <a:endParaRPr sz="2200">
              <a:solidFill>
                <a:schemeClr val="dk2"/>
              </a:solidFill>
              <a:latin typeface="Lato"/>
              <a:ea typeface="Lato"/>
              <a:cs typeface="Lato"/>
              <a:sym typeface="Lato"/>
            </a:endParaRPr>
          </a:p>
          <a:p>
            <a:pPr indent="0" lvl="0" marL="1371600" rtl="0" algn="l">
              <a:spcBef>
                <a:spcPts val="0"/>
              </a:spcBef>
              <a:spcAft>
                <a:spcPts val="0"/>
              </a:spcAft>
              <a:buNone/>
            </a:pPr>
            <a:r>
              <a:t/>
            </a:r>
            <a:endParaRPr sz="22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idx="4294967295" type="title"/>
          </p:nvPr>
        </p:nvSpPr>
        <p:spPr>
          <a:xfrm>
            <a:off x="561350" y="122350"/>
            <a:ext cx="8326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200">
                <a:solidFill>
                  <a:schemeClr val="dk1"/>
                </a:solidFill>
              </a:rPr>
              <a:t>Gentrification vs Adjusted Median Income</a:t>
            </a:r>
            <a:endParaRPr sz="2000">
              <a:solidFill>
                <a:schemeClr val="dk1"/>
              </a:solidFill>
            </a:endParaRPr>
          </a:p>
        </p:txBody>
      </p:sp>
      <p:pic>
        <p:nvPicPr>
          <p:cNvPr id="103" name="Google Shape;103;p18"/>
          <p:cNvPicPr preferRelativeResize="0"/>
          <p:nvPr/>
        </p:nvPicPr>
        <p:blipFill>
          <a:blip r:embed="rId3">
            <a:alphaModFix/>
          </a:blip>
          <a:stretch>
            <a:fillRect/>
          </a:stretch>
        </p:blipFill>
        <p:spPr>
          <a:xfrm>
            <a:off x="1132400" y="890350"/>
            <a:ext cx="6879200" cy="3633200"/>
          </a:xfrm>
          <a:prstGeom prst="rect">
            <a:avLst/>
          </a:prstGeom>
          <a:noFill/>
          <a:ln>
            <a:noFill/>
          </a:ln>
          <a:effectLst>
            <a:outerShdw blurRad="57150" rotWithShape="0" algn="bl" dir="8400000" dist="11430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idx="4294967295" type="title"/>
          </p:nvPr>
        </p:nvSpPr>
        <p:spPr>
          <a:xfrm>
            <a:off x="561350" y="204650"/>
            <a:ext cx="8326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200">
                <a:solidFill>
                  <a:schemeClr val="dk1"/>
                </a:solidFill>
              </a:rPr>
              <a:t>Gentrification vs Average Median Income</a:t>
            </a:r>
            <a:endParaRPr sz="2000">
              <a:solidFill>
                <a:schemeClr val="dk1"/>
              </a:solidFill>
            </a:endParaRPr>
          </a:p>
        </p:txBody>
      </p:sp>
      <p:pic>
        <p:nvPicPr>
          <p:cNvPr id="109" name="Google Shape;109;p19"/>
          <p:cNvPicPr preferRelativeResize="0"/>
          <p:nvPr/>
        </p:nvPicPr>
        <p:blipFill>
          <a:blip r:embed="rId3">
            <a:alphaModFix/>
          </a:blip>
          <a:stretch>
            <a:fillRect/>
          </a:stretch>
        </p:blipFill>
        <p:spPr>
          <a:xfrm>
            <a:off x="1141200" y="972650"/>
            <a:ext cx="6861600" cy="3592500"/>
          </a:xfrm>
          <a:prstGeom prst="rect">
            <a:avLst/>
          </a:prstGeom>
          <a:noFill/>
          <a:ln>
            <a:noFill/>
          </a:ln>
          <a:effectLst>
            <a:outerShdw blurRad="57150" rotWithShape="0" algn="bl" dir="8400000" dist="11430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sp>
        <p:nvSpPr>
          <p:cNvPr id="114" name="Google Shape;114;p20"/>
          <p:cNvSpPr txBox="1"/>
          <p:nvPr>
            <p:ph idx="1" type="subTitle"/>
          </p:nvPr>
        </p:nvSpPr>
        <p:spPr>
          <a:xfrm>
            <a:off x="703375" y="-159600"/>
            <a:ext cx="7817700" cy="1837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lt1"/>
                </a:solidFill>
              </a:rPr>
              <a:t>Total Population</a:t>
            </a:r>
            <a:endParaRPr b="1" sz="3000">
              <a:solidFill>
                <a:schemeClr val="lt1"/>
              </a:solidFill>
            </a:endParaRPr>
          </a:p>
          <a:p>
            <a:pPr indent="0" lvl="0" marL="0" rtl="0" algn="ctr">
              <a:lnSpc>
                <a:spcPct val="100000"/>
              </a:lnSpc>
              <a:spcBef>
                <a:spcPts val="0"/>
              </a:spcBef>
              <a:spcAft>
                <a:spcPts val="0"/>
              </a:spcAft>
              <a:buNone/>
            </a:pPr>
            <a:r>
              <a:rPr lang="en" sz="1800"/>
              <a:t>Question: Is there a correlation between increased gentrification and total population?</a:t>
            </a:r>
            <a:endParaRPr sz="1800"/>
          </a:p>
        </p:txBody>
      </p:sp>
      <p:pic>
        <p:nvPicPr>
          <p:cNvPr id="115" name="Google Shape;115;p20"/>
          <p:cNvPicPr preferRelativeResize="0"/>
          <p:nvPr/>
        </p:nvPicPr>
        <p:blipFill>
          <a:blip r:embed="rId3">
            <a:alphaModFix/>
          </a:blip>
          <a:stretch>
            <a:fillRect/>
          </a:stretch>
        </p:blipFill>
        <p:spPr>
          <a:xfrm>
            <a:off x="104525" y="1408700"/>
            <a:ext cx="4467474" cy="3233475"/>
          </a:xfrm>
          <a:prstGeom prst="rect">
            <a:avLst/>
          </a:prstGeom>
          <a:noFill/>
          <a:ln>
            <a:noFill/>
          </a:ln>
          <a:effectLst>
            <a:outerShdw blurRad="57150" rotWithShape="0" algn="bl" dir="8400000" dist="114300">
              <a:srgbClr val="000000">
                <a:alpha val="50000"/>
              </a:srgbClr>
            </a:outerShdw>
          </a:effectLst>
        </p:spPr>
      </p:pic>
      <p:pic>
        <p:nvPicPr>
          <p:cNvPr id="116" name="Google Shape;116;p20"/>
          <p:cNvPicPr preferRelativeResize="0"/>
          <p:nvPr/>
        </p:nvPicPr>
        <p:blipFill>
          <a:blip r:embed="rId4">
            <a:alphaModFix/>
          </a:blip>
          <a:stretch>
            <a:fillRect/>
          </a:stretch>
        </p:blipFill>
        <p:spPr>
          <a:xfrm>
            <a:off x="4031775" y="1408700"/>
            <a:ext cx="5112224" cy="1931600"/>
          </a:xfrm>
          <a:prstGeom prst="rect">
            <a:avLst/>
          </a:prstGeom>
          <a:noFill/>
          <a:ln>
            <a:noFill/>
          </a:ln>
          <a:effectLst>
            <a:outerShdw blurRad="57150" rotWithShape="0" algn="bl" dir="7800000" dist="11430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1"/>
          <p:cNvSpPr txBox="1"/>
          <p:nvPr>
            <p:ph idx="1" type="subTitle"/>
          </p:nvPr>
        </p:nvSpPr>
        <p:spPr>
          <a:xfrm>
            <a:off x="703375" y="-159600"/>
            <a:ext cx="7817700" cy="1837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dk1"/>
                </a:solidFill>
              </a:rPr>
              <a:t>Gentrification &amp; </a:t>
            </a:r>
            <a:r>
              <a:rPr b="1" lang="en" sz="3000">
                <a:solidFill>
                  <a:schemeClr val="dk1"/>
                </a:solidFill>
              </a:rPr>
              <a:t>Med</a:t>
            </a:r>
            <a:r>
              <a:rPr b="1" lang="en" sz="3000">
                <a:solidFill>
                  <a:schemeClr val="lt1"/>
                </a:solidFill>
              </a:rPr>
              <a:t>ian household income</a:t>
            </a:r>
            <a:endParaRPr b="1" sz="3000">
              <a:solidFill>
                <a:schemeClr val="lt1"/>
              </a:solidFill>
            </a:endParaRPr>
          </a:p>
          <a:p>
            <a:pPr indent="0" lvl="0" marL="0" rtl="0" algn="ctr">
              <a:lnSpc>
                <a:spcPct val="100000"/>
              </a:lnSpc>
              <a:spcBef>
                <a:spcPts val="0"/>
              </a:spcBef>
              <a:spcAft>
                <a:spcPts val="0"/>
              </a:spcAft>
              <a:buNone/>
            </a:pPr>
            <a:r>
              <a:rPr lang="en" sz="1800"/>
              <a:t>Question: Is there a correlation between increased gentrification and total population?</a:t>
            </a:r>
            <a:endParaRPr sz="1800"/>
          </a:p>
        </p:txBody>
      </p:sp>
      <p:pic>
        <p:nvPicPr>
          <p:cNvPr id="122" name="Google Shape;122;p21"/>
          <p:cNvPicPr preferRelativeResize="0"/>
          <p:nvPr/>
        </p:nvPicPr>
        <p:blipFill>
          <a:blip r:embed="rId3">
            <a:alphaModFix/>
          </a:blip>
          <a:stretch>
            <a:fillRect/>
          </a:stretch>
        </p:blipFill>
        <p:spPr>
          <a:xfrm>
            <a:off x="0" y="1200150"/>
            <a:ext cx="5823126" cy="3336750"/>
          </a:xfrm>
          <a:prstGeom prst="rect">
            <a:avLst/>
          </a:prstGeom>
          <a:noFill/>
          <a:ln>
            <a:noFill/>
          </a:ln>
          <a:effectLst>
            <a:outerShdw blurRad="57150" rotWithShape="0" algn="bl" dir="8400000" dist="114300">
              <a:srgbClr val="000000">
                <a:alpha val="50000"/>
              </a:srgbClr>
            </a:outerShdw>
          </a:effectLst>
        </p:spPr>
      </p:pic>
      <p:pic>
        <p:nvPicPr>
          <p:cNvPr id="123" name="Google Shape;123;p21"/>
          <p:cNvPicPr preferRelativeResize="0"/>
          <p:nvPr/>
        </p:nvPicPr>
        <p:blipFill>
          <a:blip r:embed="rId4">
            <a:alphaModFix/>
          </a:blip>
          <a:stretch>
            <a:fillRect/>
          </a:stretch>
        </p:blipFill>
        <p:spPr>
          <a:xfrm>
            <a:off x="3327350" y="1389850"/>
            <a:ext cx="5724063" cy="1837500"/>
          </a:xfrm>
          <a:prstGeom prst="rect">
            <a:avLst/>
          </a:prstGeom>
          <a:noFill/>
          <a:ln>
            <a:noFill/>
          </a:ln>
          <a:effectLst>
            <a:outerShdw blurRad="57150" rotWithShape="0" algn="bl" dir="6600000" dist="11430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